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63" r:id="rId2"/>
    <p:sldId id="256" r:id="rId3"/>
    <p:sldId id="265" r:id="rId4"/>
    <p:sldId id="257" r:id="rId5"/>
    <p:sldId id="266" r:id="rId6"/>
    <p:sldId id="258" r:id="rId7"/>
    <p:sldId id="267" r:id="rId8"/>
    <p:sldId id="259" r:id="rId9"/>
    <p:sldId id="268" r:id="rId10"/>
    <p:sldId id="260" r:id="rId11"/>
    <p:sldId id="269" r:id="rId12"/>
    <p:sldId id="261" r:id="rId13"/>
  </p:sldIdLst>
  <p:sldSz cx="9144000" cy="5143500" type="screen16x9"/>
  <p:notesSz cx="6858000" cy="9144000"/>
  <p:embeddedFontLst>
    <p:embeddedFont>
      <p:font typeface="Arial Narrow" panose="020B0606020202030204" pitchFamily="3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54"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f3620891e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f3620891e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87d5b1e14c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87d5b1e14c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f3620891e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f3620891e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7f3620891e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7f3620891e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b690c95e5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b690c95e5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7f3620891e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7f3620891e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311760" y="444960"/>
            <a:ext cx="8520120" cy="572400"/>
          </a:xfrm>
          <a:prstGeom prst="rect">
            <a:avLst/>
          </a:prstGeom>
        </p:spPr>
        <p:txBody>
          <a:bodyPr lIns="0" tIns="0" rIns="0" bIns="0" anchor="ctr"/>
          <a:lstStyle/>
          <a:p>
            <a:endParaRPr lang="en-US" sz="1400" b="0" strike="noStrike" spc="-1">
              <a:solidFill>
                <a:srgbClr val="000000"/>
              </a:solidFill>
              <a:latin typeface="Arial"/>
            </a:endParaRPr>
          </a:p>
        </p:txBody>
      </p:sp>
      <p:sp>
        <p:nvSpPr>
          <p:cNvPr id="6" name="PlaceHolder 2"/>
          <p:cNvSpPr>
            <a:spLocks noGrp="1"/>
          </p:cNvSpPr>
          <p:nvPr>
            <p:ph type="body"/>
          </p:nvPr>
        </p:nvSpPr>
        <p:spPr>
          <a:xfrm>
            <a:off x="311760" y="1152360"/>
            <a:ext cx="8520120" cy="3416040"/>
          </a:xfrm>
          <a:prstGeom prst="rect">
            <a:avLst/>
          </a:prstGeom>
        </p:spPr>
        <p:txBody>
          <a:bodyPr lIns="0" tIns="0" rIns="0" bIns="0">
            <a:normAutofit/>
          </a:bodyPr>
          <a:lstStyle/>
          <a:p>
            <a:endParaRPr lang="en-US" sz="1400" b="0" strike="noStrike" spc="-1">
              <a:solidFill>
                <a:srgbClr val="000000"/>
              </a:solidFill>
              <a:latin typeface="Arial"/>
            </a:endParaRPr>
          </a:p>
        </p:txBody>
      </p:sp>
    </p:spTree>
    <p:extLst>
      <p:ext uri="{BB962C8B-B14F-4D97-AF65-F5344CB8AC3E}">
        <p14:creationId xmlns:p14="http://schemas.microsoft.com/office/powerpoint/2010/main" val="3999798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1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1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Shape 1"/>
          <p:cNvSpPr txBox="1"/>
          <p:nvPr/>
        </p:nvSpPr>
        <p:spPr>
          <a:xfrm>
            <a:off x="287280" y="78840"/>
            <a:ext cx="8520120" cy="572400"/>
          </a:xfrm>
          <a:prstGeom prst="rect">
            <a:avLst/>
          </a:prstGeom>
          <a:noFill/>
          <a:ln>
            <a:noFill/>
          </a:ln>
        </p:spPr>
        <p:txBody>
          <a:bodyPr tIns="91440" bIns="91440"/>
          <a:lstStyle/>
          <a:p>
            <a:pPr>
              <a:lnSpc>
                <a:spcPct val="100000"/>
              </a:lnSpc>
            </a:pPr>
            <a:r>
              <a:rPr lang="en-US" sz="2800" b="1" strike="noStrike" spc="-1">
                <a:solidFill>
                  <a:srgbClr val="000000"/>
                </a:solidFill>
                <a:latin typeface="Arial Narrow"/>
                <a:ea typeface="Arial Narrow"/>
              </a:rPr>
              <a:t>Beth yw Dysgu Heb ei Achredu?</a:t>
            </a:r>
            <a:endParaRPr lang="en-US" sz="2800" b="0" strike="noStrike" spc="-1">
              <a:solidFill>
                <a:srgbClr val="000000"/>
              </a:solidFill>
              <a:latin typeface="Arial"/>
            </a:endParaRPr>
          </a:p>
        </p:txBody>
      </p:sp>
      <p:sp>
        <p:nvSpPr>
          <p:cNvPr id="40" name="TextShape 2"/>
          <p:cNvSpPr txBox="1"/>
          <p:nvPr/>
        </p:nvSpPr>
        <p:spPr>
          <a:xfrm>
            <a:off x="163080" y="569520"/>
            <a:ext cx="8817120" cy="4494960"/>
          </a:xfrm>
          <a:prstGeom prst="rect">
            <a:avLst/>
          </a:prstGeom>
          <a:noFill/>
          <a:ln>
            <a:noFill/>
          </a:ln>
        </p:spPr>
        <p:txBody>
          <a:bodyPr tIns="91440" bIns="91440"/>
          <a:lstStyle/>
          <a:p>
            <a:pPr>
              <a:lnSpc>
                <a:spcPct val="150000"/>
              </a:lnSpc>
            </a:pPr>
            <a:endParaRPr lang="en-US" sz="1400" b="0" strike="noStrike" spc="-1" dirty="0">
              <a:solidFill>
                <a:srgbClr val="000000"/>
              </a:solidFill>
              <a:latin typeface="Arial"/>
            </a:endParaRPr>
          </a:p>
          <a:p>
            <a:pPr marL="457200" indent="-310680">
              <a:lnSpc>
                <a:spcPct val="150000"/>
              </a:lnSpc>
              <a:spcBef>
                <a:spcPts val="1599"/>
              </a:spcBef>
              <a:buClr>
                <a:srgbClr val="000000"/>
              </a:buClr>
              <a:buFont typeface="Arial"/>
              <a:buChar char="●"/>
            </a:pPr>
            <a:r>
              <a:rPr lang="en-US" sz="1300" b="0" strike="noStrike" spc="-1" dirty="0">
                <a:solidFill>
                  <a:srgbClr val="000000"/>
                </a:solidFill>
                <a:latin typeface="Arial"/>
                <a:ea typeface="Arial"/>
              </a:rPr>
              <a:t>Mae </a:t>
            </a:r>
            <a:r>
              <a:rPr lang="en-US" sz="1300" b="0" strike="noStrike" spc="-1" dirty="0" err="1">
                <a:solidFill>
                  <a:srgbClr val="000000"/>
                </a:solidFill>
                <a:latin typeface="Arial"/>
                <a:ea typeface="Arial"/>
              </a:rPr>
              <a:t>Dysgu</a:t>
            </a:r>
            <a:r>
              <a:rPr lang="en-US" sz="1300" b="0" strike="noStrike" spc="-1" dirty="0">
                <a:solidFill>
                  <a:srgbClr val="000000"/>
                </a:solidFill>
                <a:latin typeface="Arial"/>
                <a:ea typeface="Arial"/>
              </a:rPr>
              <a:t> Heb </a:t>
            </a:r>
            <a:r>
              <a:rPr lang="en-US" sz="1300" b="0" strike="noStrike" spc="-1" dirty="0" err="1">
                <a:solidFill>
                  <a:srgbClr val="000000"/>
                </a:solidFill>
                <a:latin typeface="Arial"/>
                <a:ea typeface="Arial"/>
              </a:rPr>
              <a:t>ei</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Achredu</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yn</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canolbwyntio</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ar</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anghenion</a:t>
            </a:r>
            <a:r>
              <a:rPr lang="en-US" sz="1300" b="0" strike="noStrike" spc="-1" dirty="0">
                <a:solidFill>
                  <a:srgbClr val="000000"/>
                </a:solidFill>
                <a:latin typeface="Arial"/>
                <a:ea typeface="Arial"/>
              </a:rPr>
              <a:t> y </a:t>
            </a:r>
            <a:r>
              <a:rPr lang="en-US" sz="1300" b="0" strike="noStrike" spc="-1" dirty="0" err="1">
                <a:solidFill>
                  <a:srgbClr val="000000"/>
                </a:solidFill>
                <a:latin typeface="Arial"/>
                <a:ea typeface="Arial"/>
              </a:rPr>
              <a:t>dysgwr</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unigol</a:t>
            </a:r>
            <a:r>
              <a:rPr lang="en-US" sz="1300" b="0" strike="noStrike" spc="-1" dirty="0">
                <a:solidFill>
                  <a:srgbClr val="000000"/>
                </a:solidFill>
                <a:latin typeface="Arial"/>
                <a:ea typeface="Arial"/>
              </a:rPr>
              <a:t>. </a:t>
            </a:r>
            <a:endParaRPr lang="en-US" sz="1300" b="0" strike="noStrike" spc="-1" dirty="0">
              <a:solidFill>
                <a:srgbClr val="000000"/>
              </a:solidFill>
              <a:latin typeface="Arial"/>
            </a:endParaRPr>
          </a:p>
          <a:p>
            <a:pPr marL="457200" indent="-310680">
              <a:lnSpc>
                <a:spcPct val="150000"/>
              </a:lnSpc>
              <a:buClr>
                <a:srgbClr val="000000"/>
              </a:buClr>
              <a:buFont typeface="Arial"/>
              <a:buChar char="●"/>
            </a:pPr>
            <a:r>
              <a:rPr lang="en-US" sz="1300" b="0" strike="noStrike" spc="-1" dirty="0">
                <a:solidFill>
                  <a:srgbClr val="000000"/>
                </a:solidFill>
                <a:latin typeface="Arial"/>
                <a:ea typeface="Arial"/>
              </a:rPr>
              <a:t>Y nod </a:t>
            </a:r>
            <a:r>
              <a:rPr lang="en-US" sz="1300" b="0" strike="noStrike" spc="-1" dirty="0" err="1">
                <a:solidFill>
                  <a:srgbClr val="000000"/>
                </a:solidFill>
                <a:latin typeface="Arial"/>
                <a:ea typeface="Arial"/>
              </a:rPr>
              <a:t>yw</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paratoi</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ein</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dysgwyr</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i</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allu</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canfod</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eu</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lle</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yn</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eu</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cymuned</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i</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gyfrannu</a:t>
            </a:r>
            <a:r>
              <a:rPr lang="en-US" sz="1300" b="0" strike="noStrike" spc="-1" dirty="0">
                <a:solidFill>
                  <a:srgbClr val="000000"/>
                </a:solidFill>
                <a:latin typeface="Arial"/>
                <a:ea typeface="Arial"/>
              </a:rPr>
              <a:t> at </a:t>
            </a:r>
            <a:r>
              <a:rPr lang="en-US" sz="1300" b="0" strike="noStrike" spc="-1" dirty="0" err="1">
                <a:solidFill>
                  <a:srgbClr val="000000"/>
                </a:solidFill>
                <a:latin typeface="Arial"/>
                <a:ea typeface="Arial"/>
              </a:rPr>
              <a:t>fyd</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gwaith</a:t>
            </a:r>
            <a:r>
              <a:rPr lang="en-US" sz="1300" b="0" strike="noStrike" spc="-1" dirty="0">
                <a:solidFill>
                  <a:srgbClr val="000000"/>
                </a:solidFill>
                <a:latin typeface="Arial"/>
                <a:ea typeface="Arial"/>
              </a:rPr>
              <a:t> ac </a:t>
            </a:r>
            <a:r>
              <a:rPr lang="en-US" sz="1300" b="0" strike="noStrike" spc="-1" dirty="0" err="1">
                <a:solidFill>
                  <a:srgbClr val="000000"/>
                </a:solidFill>
                <a:latin typeface="Arial"/>
                <a:ea typeface="Arial"/>
              </a:rPr>
              <a:t>i</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feithrin</a:t>
            </a:r>
            <a:r>
              <a:rPr lang="en-US" sz="1300" b="0" strike="noStrike" spc="-1" dirty="0">
                <a:solidFill>
                  <a:srgbClr val="000000"/>
                </a:solidFill>
                <a:latin typeface="Arial"/>
                <a:ea typeface="Arial"/>
              </a:rPr>
              <a:t> y </a:t>
            </a:r>
            <a:r>
              <a:rPr lang="en-US" sz="1300" b="0" strike="noStrike" spc="-1" dirty="0" err="1">
                <a:solidFill>
                  <a:srgbClr val="000000"/>
                </a:solidFill>
                <a:latin typeface="Arial"/>
                <a:ea typeface="Arial"/>
              </a:rPr>
              <a:t>sgiliau</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i</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fod</a:t>
            </a:r>
            <a:r>
              <a:rPr lang="en-US" sz="1300" b="0" strike="noStrike" spc="-1" dirty="0">
                <a:solidFill>
                  <a:srgbClr val="000000"/>
                </a:solidFill>
                <a:latin typeface="Arial"/>
                <a:ea typeface="Arial"/>
              </a:rPr>
              <a:t> mor </a:t>
            </a:r>
            <a:r>
              <a:rPr lang="en-US" sz="1300" b="0" strike="noStrike" spc="-1" dirty="0" err="1">
                <a:solidFill>
                  <a:srgbClr val="000000"/>
                </a:solidFill>
                <a:latin typeface="Arial"/>
                <a:ea typeface="Arial"/>
              </a:rPr>
              <a:t>annibynnol</a:t>
            </a:r>
            <a:r>
              <a:rPr lang="en-US" sz="1300" b="0" strike="noStrike" spc="-1" dirty="0">
                <a:solidFill>
                  <a:srgbClr val="000000"/>
                </a:solidFill>
                <a:latin typeface="Arial"/>
                <a:ea typeface="Arial"/>
              </a:rPr>
              <a:t> â </a:t>
            </a:r>
            <a:r>
              <a:rPr lang="en-US" sz="1300" b="0" strike="noStrike" spc="-1" dirty="0" err="1">
                <a:solidFill>
                  <a:srgbClr val="000000"/>
                </a:solidFill>
                <a:latin typeface="Arial"/>
                <a:ea typeface="Arial"/>
              </a:rPr>
              <a:t>phosibl</a:t>
            </a:r>
            <a:r>
              <a:rPr lang="en-US" sz="1300" b="0" strike="noStrike" spc="-1" dirty="0">
                <a:solidFill>
                  <a:srgbClr val="000000"/>
                </a:solidFill>
                <a:latin typeface="Arial"/>
                <a:ea typeface="Arial"/>
              </a:rPr>
              <a:t>. </a:t>
            </a:r>
            <a:endParaRPr lang="en-US" sz="1300" b="0" strike="noStrike" spc="-1" dirty="0">
              <a:solidFill>
                <a:srgbClr val="000000"/>
              </a:solidFill>
              <a:latin typeface="Arial"/>
            </a:endParaRPr>
          </a:p>
          <a:p>
            <a:pPr marL="457200" indent="-310680">
              <a:lnSpc>
                <a:spcPct val="150000"/>
              </a:lnSpc>
              <a:buClr>
                <a:srgbClr val="000000"/>
              </a:buClr>
              <a:buFont typeface="Arial"/>
              <a:buChar char="●"/>
            </a:pPr>
            <a:r>
              <a:rPr lang="en-US" sz="1300" b="0" strike="noStrike" spc="-1" dirty="0" err="1">
                <a:solidFill>
                  <a:srgbClr val="000000"/>
                </a:solidFill>
                <a:latin typeface="Arial"/>
                <a:ea typeface="Arial"/>
              </a:rPr>
              <a:t>Defnyddir</a:t>
            </a:r>
            <a:r>
              <a:rPr lang="en-US" sz="1300" b="0" strike="noStrike" spc="-1" dirty="0">
                <a:solidFill>
                  <a:srgbClr val="000000"/>
                </a:solidFill>
                <a:latin typeface="Arial"/>
                <a:ea typeface="Arial"/>
              </a:rPr>
              <a:t> dull </a:t>
            </a:r>
            <a:r>
              <a:rPr lang="en-US" sz="1300" b="0" strike="noStrike" spc="-1" dirty="0" err="1">
                <a:solidFill>
                  <a:srgbClr val="000000"/>
                </a:solidFill>
                <a:latin typeface="Arial"/>
                <a:ea typeface="Arial"/>
              </a:rPr>
              <a:t>sy'n</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canolbwyntio</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ar</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yr</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unigolyn</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i</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gynllunio'r</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rhaglen</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drwy</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osod</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targedau</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unigol</a:t>
            </a:r>
            <a:r>
              <a:rPr lang="en-US" sz="1300" b="0" strike="noStrike" spc="-1" dirty="0">
                <a:solidFill>
                  <a:srgbClr val="000000"/>
                </a:solidFill>
                <a:latin typeface="Arial"/>
                <a:ea typeface="Arial"/>
              </a:rPr>
              <a:t>.</a:t>
            </a:r>
            <a:r>
              <a:rPr lang="en-US" sz="1300" b="0" strike="noStrike" spc="-1" dirty="0">
                <a:solidFill>
                  <a:srgbClr val="000000"/>
                </a:solidFill>
                <a:latin typeface="Arial"/>
              </a:rPr>
              <a:t> </a:t>
            </a:r>
          </a:p>
          <a:p>
            <a:pPr marL="457200" indent="-310680">
              <a:lnSpc>
                <a:spcPct val="150000"/>
              </a:lnSpc>
              <a:buClr>
                <a:srgbClr val="000000"/>
              </a:buClr>
              <a:buFont typeface="Arial Narrow"/>
              <a:buChar char="●"/>
            </a:pPr>
            <a:r>
              <a:rPr lang="en-US" sz="1300" b="0" strike="noStrike" spc="-1" dirty="0">
                <a:solidFill>
                  <a:srgbClr val="000000"/>
                </a:solidFill>
                <a:latin typeface="Arial"/>
                <a:ea typeface="Arial"/>
              </a:rPr>
              <a:t>Mae </a:t>
            </a:r>
            <a:r>
              <a:rPr lang="en-US" sz="1300" b="0" strike="noStrike" spc="-1" dirty="0" err="1">
                <a:solidFill>
                  <a:srgbClr val="000000"/>
                </a:solidFill>
                <a:latin typeface="Arial"/>
                <a:ea typeface="Arial"/>
              </a:rPr>
              <a:t>ein</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dysgwyr</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yn</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dilyn</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rhaglen</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dysgu</a:t>
            </a:r>
            <a:r>
              <a:rPr lang="en-US" sz="1300" b="0" strike="noStrike" spc="-1" dirty="0">
                <a:solidFill>
                  <a:srgbClr val="000000"/>
                </a:solidFill>
                <a:latin typeface="Arial"/>
                <a:ea typeface="Arial"/>
              </a:rPr>
              <a:t> ac </a:t>
            </a:r>
            <a:r>
              <a:rPr lang="en-US" sz="1300" b="0" strike="noStrike" spc="-1" dirty="0" err="1">
                <a:solidFill>
                  <a:srgbClr val="000000"/>
                </a:solidFill>
                <a:latin typeface="Arial"/>
                <a:ea typeface="Arial"/>
              </a:rPr>
              <a:t>addysgu</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sy'n</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seiliedig</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ar</a:t>
            </a:r>
            <a:r>
              <a:rPr lang="en-US" sz="1300" b="0" strike="noStrike" spc="-1" dirty="0">
                <a:solidFill>
                  <a:srgbClr val="000000"/>
                </a:solidFill>
                <a:latin typeface="Arial"/>
                <a:ea typeface="Arial"/>
              </a:rPr>
              <a:t> </a:t>
            </a:r>
            <a:r>
              <a:rPr lang="en-US" sz="1300" b="1" strike="noStrike" spc="-1" dirty="0" err="1">
                <a:solidFill>
                  <a:srgbClr val="000000"/>
                </a:solidFill>
                <a:latin typeface="Arial"/>
                <a:ea typeface="Arial"/>
              </a:rPr>
              <a:t>Bedwar</a:t>
            </a:r>
            <a:r>
              <a:rPr lang="en-US" sz="1300" b="1" strike="noStrike" spc="-1" dirty="0">
                <a:solidFill>
                  <a:srgbClr val="000000"/>
                </a:solidFill>
                <a:latin typeface="Arial"/>
                <a:ea typeface="Arial"/>
              </a:rPr>
              <a:t> Piler </a:t>
            </a:r>
            <a:r>
              <a:rPr lang="en-US" sz="1300" b="1" strike="noStrike" spc="-1" dirty="0" err="1">
                <a:solidFill>
                  <a:srgbClr val="000000"/>
                </a:solidFill>
                <a:latin typeface="Arial"/>
                <a:ea typeface="Arial"/>
              </a:rPr>
              <a:t>Sgiliau</a:t>
            </a:r>
            <a:r>
              <a:rPr lang="en-US" sz="1300" b="1" strike="noStrike" spc="-1" dirty="0">
                <a:solidFill>
                  <a:srgbClr val="000000"/>
                </a:solidFill>
                <a:latin typeface="Arial"/>
                <a:ea typeface="Arial"/>
              </a:rPr>
              <a:t> </a:t>
            </a:r>
            <a:r>
              <a:rPr lang="en-US" sz="1300" b="1" strike="noStrike" spc="-1" dirty="0" err="1">
                <a:solidFill>
                  <a:srgbClr val="000000"/>
                </a:solidFill>
                <a:latin typeface="Arial"/>
                <a:ea typeface="Arial"/>
              </a:rPr>
              <a:t>Byw'n</a:t>
            </a:r>
            <a:r>
              <a:rPr lang="en-US" sz="1300" b="1" strike="noStrike" spc="-1" dirty="0">
                <a:solidFill>
                  <a:srgbClr val="000000"/>
                </a:solidFill>
                <a:latin typeface="Arial"/>
                <a:ea typeface="Arial"/>
              </a:rPr>
              <a:t> </a:t>
            </a:r>
            <a:r>
              <a:rPr lang="en-US" sz="1300" b="1" strike="noStrike" spc="-1" dirty="0" err="1">
                <a:solidFill>
                  <a:srgbClr val="000000"/>
                </a:solidFill>
                <a:latin typeface="Arial"/>
                <a:ea typeface="Arial"/>
              </a:rPr>
              <a:t>Annibynnol</a:t>
            </a:r>
            <a:r>
              <a:rPr lang="en-US" sz="1300" b="1" strike="noStrike" spc="-1" dirty="0">
                <a:solidFill>
                  <a:srgbClr val="000000"/>
                </a:solidFill>
                <a:latin typeface="Arial"/>
                <a:ea typeface="Arial"/>
              </a:rPr>
              <a:t> </a:t>
            </a:r>
            <a:r>
              <a:rPr lang="en-US" sz="1300" b="0" strike="noStrike" spc="-1" dirty="0">
                <a:solidFill>
                  <a:srgbClr val="000000"/>
                </a:solidFill>
                <a:latin typeface="Arial"/>
                <a:ea typeface="Arial"/>
              </a:rPr>
              <a:t>ac </a:t>
            </a:r>
            <a:r>
              <a:rPr lang="en-US" sz="1300" b="1" strike="noStrike" spc="-1" dirty="0" err="1">
                <a:solidFill>
                  <a:srgbClr val="000000"/>
                </a:solidFill>
                <a:latin typeface="Arial"/>
                <a:ea typeface="Arial"/>
              </a:rPr>
              <a:t>Adeiladu</a:t>
            </a:r>
            <a:r>
              <a:rPr lang="en-US" sz="1300" b="1" strike="noStrike" spc="-1" dirty="0">
                <a:solidFill>
                  <a:srgbClr val="000000"/>
                </a:solidFill>
                <a:latin typeface="Arial"/>
                <a:ea typeface="Arial"/>
              </a:rPr>
              <a:t> </a:t>
            </a:r>
            <a:r>
              <a:rPr lang="en-US" sz="1300" b="1" strike="noStrike" spc="-1" dirty="0" err="1">
                <a:solidFill>
                  <a:srgbClr val="000000"/>
                </a:solidFill>
                <a:latin typeface="Arial"/>
                <a:ea typeface="Arial"/>
              </a:rPr>
              <a:t>Sgiliau</a:t>
            </a:r>
            <a:r>
              <a:rPr lang="en-US" sz="1300" b="0" strike="noStrike" spc="-1" dirty="0">
                <a:solidFill>
                  <a:srgbClr val="000000"/>
                </a:solidFill>
                <a:latin typeface="Arial"/>
                <a:ea typeface="Arial"/>
              </a:rPr>
              <a:t>. </a:t>
            </a:r>
            <a:endParaRPr lang="en-US" sz="1300" b="0" strike="noStrike" spc="-1" dirty="0">
              <a:solidFill>
                <a:srgbClr val="000000"/>
              </a:solidFill>
              <a:latin typeface="Arial"/>
            </a:endParaRPr>
          </a:p>
          <a:p>
            <a:pPr marL="457200">
              <a:lnSpc>
                <a:spcPct val="150000"/>
              </a:lnSpc>
              <a:spcBef>
                <a:spcPts val="1599"/>
              </a:spcBef>
              <a:spcAft>
                <a:spcPts val="1599"/>
              </a:spcAft>
            </a:pPr>
            <a:endParaRPr lang="en-US" sz="1300" b="0" strike="noStrike" spc="-1" dirty="0">
              <a:solidFill>
                <a:srgbClr val="000000"/>
              </a:solidFill>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40">
                                            <p:txEl>
                                              <p:pRg st="1" end="1"/>
                                            </p:txEl>
                                          </p:spTgt>
                                        </p:tgtEl>
                                        <p:attrNameLst>
                                          <p:attrName>style.visibility</p:attrName>
                                        </p:attrNameLst>
                                      </p:cBhvr>
                                      <p:to>
                                        <p:strVal val="visible"/>
                                      </p:to>
                                    </p:set>
                                    <p:animEffect transition="in" filter="fade">
                                      <p:cBhvr additive="repl">
                                        <p:cTn id="7" dur="2400"/>
                                        <p:tgtEl>
                                          <p:spTgt spid="4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nodeType="clickEffect">
                                  <p:stCondLst>
                                    <p:cond delay="0"/>
                                  </p:stCondLst>
                                  <p:childTnLst>
                                    <p:set>
                                      <p:cBhvr>
                                        <p:cTn id="11" dur="1" fill="hold">
                                          <p:stCondLst>
                                            <p:cond delay="0"/>
                                          </p:stCondLst>
                                        </p:cTn>
                                        <p:tgtEl>
                                          <p:spTgt spid="40">
                                            <p:txEl>
                                              <p:pRg st="2" end="2"/>
                                            </p:txEl>
                                          </p:spTgt>
                                        </p:tgtEl>
                                        <p:attrNameLst>
                                          <p:attrName>style.visibility</p:attrName>
                                        </p:attrNameLst>
                                      </p:cBhvr>
                                      <p:to>
                                        <p:strVal val="visible"/>
                                      </p:to>
                                    </p:set>
                                    <p:animEffect transition="in" filter="fade">
                                      <p:cBhvr additive="repl">
                                        <p:cTn id="12" dur="2400"/>
                                        <p:tgtEl>
                                          <p:spTgt spid="4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nodeType="clickEffect">
                                  <p:stCondLst>
                                    <p:cond delay="0"/>
                                  </p:stCondLst>
                                  <p:childTnLst>
                                    <p:set>
                                      <p:cBhvr>
                                        <p:cTn id="16" dur="1" fill="hold">
                                          <p:stCondLst>
                                            <p:cond delay="0"/>
                                          </p:stCondLst>
                                        </p:cTn>
                                        <p:tgtEl>
                                          <p:spTgt spid="40">
                                            <p:txEl>
                                              <p:pRg st="3" end="3"/>
                                            </p:txEl>
                                          </p:spTgt>
                                        </p:tgtEl>
                                        <p:attrNameLst>
                                          <p:attrName>style.visibility</p:attrName>
                                        </p:attrNameLst>
                                      </p:cBhvr>
                                      <p:to>
                                        <p:strVal val="visible"/>
                                      </p:to>
                                    </p:set>
                                    <p:animEffect transition="in" filter="fade">
                                      <p:cBhvr additive="repl">
                                        <p:cTn id="17" dur="2400"/>
                                        <p:tgtEl>
                                          <p:spTgt spid="4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fill="hold" nodeType="clickEffect">
                                  <p:stCondLst>
                                    <p:cond delay="0"/>
                                  </p:stCondLst>
                                  <p:childTnLst>
                                    <p:set>
                                      <p:cBhvr>
                                        <p:cTn id="21" dur="1" fill="hold">
                                          <p:stCondLst>
                                            <p:cond delay="0"/>
                                          </p:stCondLst>
                                        </p:cTn>
                                        <p:tgtEl>
                                          <p:spTgt spid="40">
                                            <p:txEl>
                                              <p:pRg st="4" end="4"/>
                                            </p:txEl>
                                          </p:spTgt>
                                        </p:tgtEl>
                                        <p:attrNameLst>
                                          <p:attrName>style.visibility</p:attrName>
                                        </p:attrNameLst>
                                      </p:cBhvr>
                                      <p:to>
                                        <p:strVal val="visible"/>
                                      </p:to>
                                    </p:set>
                                    <p:animEffect transition="in" filter="fade">
                                      <p:cBhvr additive="repl">
                                        <p:cTn id="22" dur="2400"/>
                                        <p:tgtEl>
                                          <p:spTgt spid="4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Literacy, Numeracy, and Digital Literacy</a:t>
            </a:r>
            <a:endParaRPr/>
          </a:p>
        </p:txBody>
      </p:sp>
      <p:sp>
        <p:nvSpPr>
          <p:cNvPr id="97" name="Google Shape;97;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Skillbuild sessions:</a:t>
            </a:r>
            <a:endParaRPr/>
          </a:p>
          <a:p>
            <a:pPr marL="457200" lvl="0" indent="-342900" algn="l" rtl="0">
              <a:spcBef>
                <a:spcPts val="1600"/>
              </a:spcBef>
              <a:spcAft>
                <a:spcPts val="0"/>
              </a:spcAft>
              <a:buSzPts val="1800"/>
              <a:buChar char="●"/>
            </a:pPr>
            <a:r>
              <a:rPr lang="en-GB"/>
              <a:t>equip learners with literacy, numeracy, and digital literacy skills. </a:t>
            </a:r>
            <a:endParaRPr/>
          </a:p>
          <a:p>
            <a:pPr marL="457200" lvl="0" indent="-342900" algn="l" rtl="0">
              <a:spcBef>
                <a:spcPts val="0"/>
              </a:spcBef>
              <a:spcAft>
                <a:spcPts val="0"/>
              </a:spcAft>
              <a:buSzPts val="1800"/>
              <a:buChar char="●"/>
            </a:pPr>
            <a:r>
              <a:rPr lang="en-GB"/>
              <a:t>are timetabled; literacy, numeracy, and digital literacy skills are also embedded throughout the programme.</a:t>
            </a:r>
            <a:endParaRPr/>
          </a:p>
          <a:p>
            <a:pPr marL="457200" lvl="0" indent="-342900" algn="l" rtl="0">
              <a:spcBef>
                <a:spcPts val="0"/>
              </a:spcBef>
              <a:spcAft>
                <a:spcPts val="0"/>
              </a:spcAft>
              <a:buSzPts val="1800"/>
              <a:buChar char="●"/>
            </a:pPr>
            <a:r>
              <a:rPr lang="en-GB"/>
              <a:t>are tailored, and delivered to meet the needs of the learner, and support progression.</a:t>
            </a:r>
            <a:endParaRPr/>
          </a:p>
          <a:p>
            <a:pPr marL="0" lvl="0" indent="0" algn="l" rtl="0">
              <a:spcBef>
                <a:spcPts val="1600"/>
              </a:spcBef>
              <a:spcAft>
                <a:spcPts val="1600"/>
              </a:spcAft>
              <a:buNone/>
            </a:pPr>
            <a:r>
              <a:rPr lang="en-GB"/>
              <a:t>Some learners may gain Essential Skills qualifications, dependent on progress and achievement.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extShape 1"/>
          <p:cNvSpPr txBox="1"/>
          <p:nvPr/>
        </p:nvSpPr>
        <p:spPr>
          <a:xfrm>
            <a:off x="196920" y="105120"/>
            <a:ext cx="8520120" cy="479520"/>
          </a:xfrm>
          <a:prstGeom prst="rect">
            <a:avLst/>
          </a:prstGeom>
          <a:noFill/>
          <a:ln>
            <a:noFill/>
          </a:ln>
        </p:spPr>
        <p:txBody>
          <a:bodyPr tIns="91440" bIns="91440"/>
          <a:lstStyle/>
          <a:p>
            <a:pPr>
              <a:lnSpc>
                <a:spcPct val="100000"/>
              </a:lnSpc>
            </a:pPr>
            <a:r>
              <a:rPr lang="en-US" sz="2700" b="1" strike="noStrike" spc="-1">
                <a:solidFill>
                  <a:srgbClr val="000000"/>
                </a:solidFill>
                <a:latin typeface="Arial"/>
                <a:ea typeface="Arial"/>
              </a:rPr>
              <a:t>Cyfathrebu dwyffordd </a:t>
            </a:r>
            <a:endParaRPr lang="en-US" sz="2700" b="0" strike="noStrike" spc="-1">
              <a:solidFill>
                <a:srgbClr val="000000"/>
              </a:solidFill>
              <a:latin typeface="Arial"/>
            </a:endParaRPr>
          </a:p>
        </p:txBody>
      </p:sp>
      <p:sp>
        <p:nvSpPr>
          <p:cNvPr id="68" name="TextShape 2"/>
          <p:cNvSpPr txBox="1"/>
          <p:nvPr/>
        </p:nvSpPr>
        <p:spPr>
          <a:xfrm>
            <a:off x="196920" y="585360"/>
            <a:ext cx="5407560" cy="3376440"/>
          </a:xfrm>
          <a:prstGeom prst="rect">
            <a:avLst/>
          </a:prstGeom>
          <a:noFill/>
          <a:ln>
            <a:noFill/>
          </a:ln>
        </p:spPr>
        <p:txBody>
          <a:bodyPr tIns="91440" bIns="91440"/>
          <a:lstStyle/>
          <a:p>
            <a:pPr algn="just">
              <a:lnSpc>
                <a:spcPct val="150000"/>
              </a:lnSpc>
              <a:spcAft>
                <a:spcPts val="1599"/>
              </a:spcAft>
            </a:pPr>
            <a:r>
              <a:rPr lang="en-US" sz="1300" b="0" strike="noStrike" spc="-1" dirty="0">
                <a:solidFill>
                  <a:srgbClr val="000000"/>
                </a:solidFill>
                <a:latin typeface="Arial"/>
                <a:ea typeface="Arial"/>
              </a:rPr>
              <a:t>Er </a:t>
            </a:r>
            <a:r>
              <a:rPr lang="en-US" sz="1300" b="0" strike="noStrike" spc="-1" dirty="0" err="1">
                <a:solidFill>
                  <a:srgbClr val="000000"/>
                </a:solidFill>
                <a:latin typeface="Arial"/>
                <a:ea typeface="Arial"/>
              </a:rPr>
              <a:t>mwyn</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manteisio</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i'r</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eithaf</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ar</a:t>
            </a:r>
            <a:r>
              <a:rPr lang="en-US" sz="1300" b="0" strike="noStrike" spc="-1">
                <a:solidFill>
                  <a:srgbClr val="000000"/>
                </a:solidFill>
                <a:latin typeface="Arial"/>
                <a:ea typeface="Arial"/>
              </a:rPr>
              <a:t> gyfnod</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yn</a:t>
            </a:r>
            <a:r>
              <a:rPr lang="en-US" sz="1300" b="0" strike="noStrike" spc="-1" dirty="0">
                <a:solidFill>
                  <a:srgbClr val="000000"/>
                </a:solidFill>
                <a:latin typeface="Arial"/>
                <a:ea typeface="Arial"/>
              </a:rPr>
              <a:t> y </a:t>
            </a:r>
            <a:r>
              <a:rPr lang="en-US" sz="1300" b="0" strike="noStrike" spc="-1" dirty="0" err="1">
                <a:solidFill>
                  <a:srgbClr val="000000"/>
                </a:solidFill>
                <a:latin typeface="Arial"/>
                <a:ea typeface="Arial"/>
              </a:rPr>
              <a:t>coleg</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mae</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cyfathrebu</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dwyffordd</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rhyngoch</a:t>
            </a:r>
            <a:r>
              <a:rPr lang="en-US" sz="1300" b="0" strike="noStrike" spc="-1" dirty="0">
                <a:solidFill>
                  <a:srgbClr val="000000"/>
                </a:solidFill>
                <a:latin typeface="Arial"/>
                <a:ea typeface="Arial"/>
              </a:rPr>
              <a:t> chi a </a:t>
            </a:r>
            <a:r>
              <a:rPr lang="en-US" sz="1300" b="0" strike="noStrike" spc="-1" dirty="0" err="1">
                <a:solidFill>
                  <a:srgbClr val="000000"/>
                </a:solidFill>
                <a:latin typeface="Arial"/>
                <a:ea typeface="Arial"/>
              </a:rPr>
              <a:t>ni</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yn</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bwysig</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iawn</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Weithiau</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byddwn</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yn</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anfon</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llythyrau</a:t>
            </a:r>
            <a:r>
              <a:rPr lang="en-US" sz="1300" b="0" strike="noStrike" spc="-1" dirty="0">
                <a:solidFill>
                  <a:srgbClr val="000000"/>
                </a:solidFill>
                <a:latin typeface="Arial"/>
                <a:ea typeface="Arial"/>
              </a:rPr>
              <a:t> ac e-</a:t>
            </a:r>
            <a:r>
              <a:rPr lang="en-US" sz="1300" b="0" strike="noStrike" spc="-1" dirty="0" err="1">
                <a:solidFill>
                  <a:srgbClr val="000000"/>
                </a:solidFill>
                <a:latin typeface="Arial"/>
                <a:ea typeface="Arial"/>
              </a:rPr>
              <a:t>bost</a:t>
            </a:r>
            <a:r>
              <a:rPr lang="en-US" sz="1300" b="0" strike="noStrike" spc="-1" dirty="0">
                <a:solidFill>
                  <a:srgbClr val="000000"/>
                </a:solidFill>
                <a:latin typeface="Arial"/>
                <a:ea typeface="Arial"/>
              </a:rPr>
              <a:t> felly </a:t>
            </a:r>
            <a:r>
              <a:rPr lang="en-US" sz="1300" b="0" strike="noStrike" spc="-1" dirty="0" err="1">
                <a:solidFill>
                  <a:srgbClr val="000000"/>
                </a:solidFill>
                <a:latin typeface="Arial"/>
                <a:ea typeface="Arial"/>
              </a:rPr>
              <a:t>gwiriwch</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yn</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rheolaidd</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Ar</a:t>
            </a:r>
            <a:r>
              <a:rPr lang="en-US" sz="1300" b="0" strike="noStrike" spc="-1" dirty="0">
                <a:solidFill>
                  <a:srgbClr val="000000"/>
                </a:solidFill>
                <a:latin typeface="Arial"/>
                <a:ea typeface="Arial"/>
              </a:rPr>
              <a:t> rai </a:t>
            </a:r>
            <a:r>
              <a:rPr lang="en-US" sz="1300" b="0" strike="noStrike" spc="-1" dirty="0" err="1">
                <a:solidFill>
                  <a:srgbClr val="000000"/>
                </a:solidFill>
                <a:latin typeface="Arial"/>
                <a:ea typeface="Arial"/>
              </a:rPr>
              <a:t>cyrsiau</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mae</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gan</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ddysgwyr</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eu</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dyddiaduron</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eu</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hunain</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Edrychwch</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ar</a:t>
            </a:r>
            <a:r>
              <a:rPr lang="en-US" sz="1300" b="0" strike="noStrike" spc="-1" dirty="0">
                <a:solidFill>
                  <a:srgbClr val="000000"/>
                </a:solidFill>
                <a:latin typeface="Arial"/>
                <a:ea typeface="Arial"/>
              </a:rPr>
              <a:t> y </a:t>
            </a:r>
            <a:r>
              <a:rPr lang="en-US" sz="1300" b="0" strike="noStrike" spc="-1" dirty="0" err="1">
                <a:solidFill>
                  <a:srgbClr val="000000"/>
                </a:solidFill>
                <a:latin typeface="Arial"/>
                <a:ea typeface="Arial"/>
              </a:rPr>
              <a:t>rhain</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yn</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ddyddiol</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oherwydd</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byddwn</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yn</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eu</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defnyddio</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i</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drosglwyddo</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gwybodaeth</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nodiadau</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atgoffa</a:t>
            </a:r>
            <a:r>
              <a:rPr lang="en-US" sz="1300" b="0" strike="noStrike" spc="-1" dirty="0">
                <a:solidFill>
                  <a:srgbClr val="000000"/>
                </a:solidFill>
                <a:latin typeface="Arial"/>
                <a:ea typeface="Arial"/>
              </a:rPr>
              <a:t> a </a:t>
            </a:r>
            <a:r>
              <a:rPr lang="en-US" sz="1300" b="0" strike="noStrike" spc="-1" dirty="0" err="1">
                <a:solidFill>
                  <a:srgbClr val="000000"/>
                </a:solidFill>
                <a:latin typeface="Arial"/>
                <a:ea typeface="Arial"/>
              </a:rPr>
              <a:t>cheisiadau</a:t>
            </a:r>
            <a:r>
              <a:rPr lang="en-US" sz="1300" b="0" strike="noStrike" spc="-1" dirty="0">
                <a:solidFill>
                  <a:srgbClr val="000000"/>
                </a:solidFill>
                <a:latin typeface="Arial"/>
                <a:ea typeface="Arial"/>
              </a:rPr>
              <a:t>. Mae </a:t>
            </a:r>
            <a:r>
              <a:rPr lang="en-US" sz="1300" b="0" strike="noStrike" spc="-1" dirty="0" err="1">
                <a:solidFill>
                  <a:srgbClr val="000000"/>
                </a:solidFill>
                <a:latin typeface="Arial"/>
                <a:ea typeface="Arial"/>
              </a:rPr>
              <a:t>croeso</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i</a:t>
            </a:r>
            <a:r>
              <a:rPr lang="en-US" sz="1300" b="0" strike="noStrike" spc="-1" dirty="0">
                <a:solidFill>
                  <a:srgbClr val="000000"/>
                </a:solidFill>
                <a:latin typeface="Arial"/>
                <a:ea typeface="Arial"/>
              </a:rPr>
              <a:t> chi </a:t>
            </a:r>
            <a:r>
              <a:rPr lang="en-US" sz="1300" b="0" strike="noStrike" spc="-1" dirty="0" err="1">
                <a:solidFill>
                  <a:srgbClr val="000000"/>
                </a:solidFill>
                <a:latin typeface="Arial"/>
                <a:ea typeface="Arial"/>
              </a:rPr>
              <a:t>gysylltu</a:t>
            </a:r>
            <a:r>
              <a:rPr lang="en-US" sz="1300" b="0" strike="noStrike" spc="-1" dirty="0">
                <a:solidFill>
                  <a:srgbClr val="000000"/>
                </a:solidFill>
                <a:latin typeface="Arial"/>
                <a:ea typeface="Arial"/>
              </a:rPr>
              <a:t> â </a:t>
            </a:r>
            <a:r>
              <a:rPr lang="en-US" sz="1300" b="0" strike="noStrike" spc="-1" dirty="0" err="1">
                <a:solidFill>
                  <a:srgbClr val="000000"/>
                </a:solidFill>
                <a:latin typeface="Arial"/>
                <a:ea typeface="Arial"/>
              </a:rPr>
              <a:t>ni</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naill</a:t>
            </a:r>
            <a:r>
              <a:rPr lang="en-US" sz="1300" b="0" strike="noStrike" spc="-1" dirty="0">
                <a:solidFill>
                  <a:srgbClr val="000000"/>
                </a:solidFill>
                <a:latin typeface="Arial"/>
                <a:ea typeface="Arial"/>
              </a:rPr>
              <a:t> ai </a:t>
            </a:r>
            <a:r>
              <a:rPr lang="en-US" sz="1300" b="0" strike="noStrike" spc="-1" dirty="0" err="1">
                <a:solidFill>
                  <a:srgbClr val="000000"/>
                </a:solidFill>
                <a:latin typeface="Arial"/>
                <a:ea typeface="Arial"/>
              </a:rPr>
              <a:t>drwy</a:t>
            </a:r>
            <a:r>
              <a:rPr lang="en-US" sz="1300" b="0" strike="noStrike" spc="-1" dirty="0">
                <a:solidFill>
                  <a:srgbClr val="000000"/>
                </a:solidFill>
                <a:latin typeface="Arial"/>
                <a:ea typeface="Arial"/>
              </a:rPr>
              <a:t> e-</a:t>
            </a:r>
            <a:r>
              <a:rPr lang="en-US" sz="1300" b="0" strike="noStrike" spc="-1" dirty="0" err="1">
                <a:solidFill>
                  <a:srgbClr val="000000"/>
                </a:solidFill>
                <a:latin typeface="Arial"/>
                <a:ea typeface="Arial"/>
              </a:rPr>
              <a:t>bost</a:t>
            </a:r>
            <a:r>
              <a:rPr lang="en-US" sz="1300" b="0" strike="noStrike" spc="-1" dirty="0">
                <a:solidFill>
                  <a:srgbClr val="000000"/>
                </a:solidFill>
                <a:latin typeface="Arial"/>
                <a:ea typeface="Arial"/>
              </a:rPr>
              <a:t> neu </a:t>
            </a:r>
            <a:r>
              <a:rPr lang="en-US" sz="1300" b="0" strike="noStrike" spc="-1" dirty="0" err="1">
                <a:solidFill>
                  <a:srgbClr val="000000"/>
                </a:solidFill>
                <a:latin typeface="Arial"/>
                <a:ea typeface="Arial"/>
              </a:rPr>
              <a:t>dros</a:t>
            </a:r>
            <a:r>
              <a:rPr lang="en-US" sz="1300" b="0" strike="noStrike" spc="-1" dirty="0">
                <a:solidFill>
                  <a:srgbClr val="000000"/>
                </a:solidFill>
                <a:latin typeface="Arial"/>
                <a:ea typeface="Arial"/>
              </a:rPr>
              <a:t> y </a:t>
            </a:r>
            <a:r>
              <a:rPr lang="en-US" sz="1300" b="0" strike="noStrike" spc="-1" dirty="0" err="1">
                <a:solidFill>
                  <a:srgbClr val="000000"/>
                </a:solidFill>
                <a:latin typeface="Arial"/>
                <a:ea typeface="Arial"/>
              </a:rPr>
              <a:t>ffôn</a:t>
            </a:r>
            <a:r>
              <a:rPr lang="en-US" sz="1300" b="0" strike="noStrike" spc="-1" dirty="0">
                <a:solidFill>
                  <a:srgbClr val="000000"/>
                </a:solidFill>
                <a:latin typeface="Arial"/>
                <a:ea typeface="Arial"/>
              </a:rPr>
              <a:t>, a </a:t>
            </a:r>
            <a:r>
              <a:rPr lang="en-US" sz="1300" b="0" strike="noStrike" spc="-1" dirty="0" err="1">
                <a:solidFill>
                  <a:srgbClr val="000000"/>
                </a:solidFill>
                <a:latin typeface="Arial"/>
                <a:ea typeface="Arial"/>
              </a:rPr>
              <a:t>byddwn</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yn</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ymateb</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i</a:t>
            </a:r>
            <a:r>
              <a:rPr lang="en-US" sz="1300" b="0" strike="noStrike" spc="-1" dirty="0">
                <a:solidFill>
                  <a:srgbClr val="000000"/>
                </a:solidFill>
                <a:latin typeface="Arial"/>
                <a:ea typeface="Arial"/>
              </a:rPr>
              <a:t> chi </a:t>
            </a:r>
            <a:r>
              <a:rPr lang="en-US" sz="1300" b="0" strike="noStrike" spc="-1" dirty="0" err="1">
                <a:solidFill>
                  <a:srgbClr val="000000"/>
                </a:solidFill>
                <a:latin typeface="Arial"/>
                <a:ea typeface="Arial"/>
              </a:rPr>
              <a:t>cyn</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gynted</a:t>
            </a:r>
            <a:r>
              <a:rPr lang="en-US" sz="1300" b="0" strike="noStrike" spc="-1" dirty="0">
                <a:solidFill>
                  <a:srgbClr val="000000"/>
                </a:solidFill>
                <a:latin typeface="Arial"/>
                <a:ea typeface="Arial"/>
              </a:rPr>
              <a:t> â </a:t>
            </a:r>
            <a:r>
              <a:rPr lang="en-US" sz="1300" b="0" strike="noStrike" spc="-1" dirty="0" err="1">
                <a:solidFill>
                  <a:srgbClr val="000000"/>
                </a:solidFill>
                <a:latin typeface="Arial"/>
                <a:ea typeface="Arial"/>
              </a:rPr>
              <a:t>phosibl</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Os</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oes</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newidiadau'n</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digwydd</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yn</a:t>
            </a:r>
            <a:r>
              <a:rPr lang="en-US" sz="1300" b="0" strike="noStrike" spc="-1" dirty="0">
                <a:solidFill>
                  <a:srgbClr val="000000"/>
                </a:solidFill>
                <a:latin typeface="Arial"/>
                <a:ea typeface="Arial"/>
              </a:rPr>
              <a:t> y </a:t>
            </a:r>
            <a:r>
              <a:rPr lang="en-US" sz="1300" b="0" strike="noStrike" spc="-1" dirty="0" err="1">
                <a:solidFill>
                  <a:srgbClr val="000000"/>
                </a:solidFill>
                <a:latin typeface="Arial"/>
                <a:ea typeface="Arial"/>
              </a:rPr>
              <a:t>cartref</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pethau</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sy'n</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effeithio</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ar</a:t>
            </a:r>
            <a:r>
              <a:rPr lang="en-US" sz="1300" b="0" strike="noStrike" spc="-1" dirty="0">
                <a:solidFill>
                  <a:srgbClr val="000000"/>
                </a:solidFill>
                <a:latin typeface="Arial"/>
                <a:ea typeface="Arial"/>
              </a:rPr>
              <a:t> y </a:t>
            </a:r>
            <a:r>
              <a:rPr lang="en-US" sz="1300" b="0" strike="noStrike" spc="-1" dirty="0" err="1">
                <a:solidFill>
                  <a:srgbClr val="000000"/>
                </a:solidFill>
                <a:latin typeface="Arial"/>
                <a:ea typeface="Arial"/>
              </a:rPr>
              <a:t>dysgwyr</a:t>
            </a:r>
            <a:r>
              <a:rPr lang="en-US" sz="1300" b="0" strike="noStrike" spc="-1" dirty="0">
                <a:solidFill>
                  <a:srgbClr val="000000"/>
                </a:solidFill>
                <a:latin typeface="Arial"/>
                <a:ea typeface="Arial"/>
              </a:rPr>
              <a:t>, neu </a:t>
            </a:r>
            <a:r>
              <a:rPr lang="en-US" sz="1300" b="0" strike="noStrike" spc="-1" dirty="0" err="1">
                <a:solidFill>
                  <a:srgbClr val="000000"/>
                </a:solidFill>
                <a:latin typeface="Arial"/>
                <a:ea typeface="Arial"/>
              </a:rPr>
              <a:t>os</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ydynt</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yn</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poeni</a:t>
            </a:r>
            <a:r>
              <a:rPr lang="en-US" sz="1300" b="0" strike="noStrike" spc="-1" dirty="0">
                <a:solidFill>
                  <a:srgbClr val="000000"/>
                </a:solidFill>
                <a:latin typeface="Arial"/>
                <a:ea typeface="Arial"/>
              </a:rPr>
              <a:t> am </a:t>
            </a:r>
            <a:r>
              <a:rPr lang="en-US" sz="1300" b="0" strike="noStrike" spc="-1" dirty="0" err="1">
                <a:solidFill>
                  <a:srgbClr val="000000"/>
                </a:solidFill>
                <a:latin typeface="Arial"/>
                <a:ea typeface="Arial"/>
              </a:rPr>
              <a:t>unrhyw</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beth</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cysylltwch</a:t>
            </a:r>
            <a:r>
              <a:rPr lang="en-US" sz="1300" b="0" strike="noStrike" spc="-1" dirty="0">
                <a:solidFill>
                  <a:srgbClr val="000000"/>
                </a:solidFill>
                <a:latin typeface="Arial"/>
                <a:ea typeface="Arial"/>
              </a:rPr>
              <a:t> â </a:t>
            </a:r>
            <a:r>
              <a:rPr lang="en-US" sz="1300" b="0" strike="noStrike" spc="-1" dirty="0" err="1">
                <a:solidFill>
                  <a:srgbClr val="000000"/>
                </a:solidFill>
                <a:latin typeface="Arial"/>
                <a:ea typeface="Arial"/>
              </a:rPr>
              <a:t>ni</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i</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roi</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gwybod</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Os</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ydych</a:t>
            </a:r>
            <a:r>
              <a:rPr lang="en-US" sz="1300" b="0" strike="noStrike" spc="-1" dirty="0">
                <a:solidFill>
                  <a:srgbClr val="000000"/>
                </a:solidFill>
                <a:latin typeface="Arial"/>
                <a:ea typeface="Arial"/>
              </a:rPr>
              <a:t> chi </a:t>
            </a:r>
            <a:r>
              <a:rPr lang="en-US" sz="1300" b="0" strike="noStrike" spc="-1" dirty="0" err="1">
                <a:solidFill>
                  <a:srgbClr val="000000"/>
                </a:solidFill>
                <a:latin typeface="Arial"/>
                <a:ea typeface="Arial"/>
              </a:rPr>
              <a:t>angen</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siarad</a:t>
            </a:r>
            <a:r>
              <a:rPr lang="en-US" sz="1300" b="0" strike="noStrike" spc="-1" dirty="0">
                <a:solidFill>
                  <a:srgbClr val="000000"/>
                </a:solidFill>
                <a:latin typeface="Arial"/>
                <a:ea typeface="Arial"/>
              </a:rPr>
              <a:t> â </a:t>
            </a:r>
            <a:r>
              <a:rPr lang="en-US" sz="1300" b="0" strike="noStrike" spc="-1" dirty="0" err="1">
                <a:solidFill>
                  <a:srgbClr val="000000"/>
                </a:solidFill>
                <a:latin typeface="Arial"/>
                <a:ea typeface="Arial"/>
              </a:rPr>
              <a:t>rhywun</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ar</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frys</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gofynnwch</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i'r</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dderbynfa</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eich</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cysylltu</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â'r</a:t>
            </a:r>
            <a:r>
              <a:rPr lang="en-US" sz="1300" b="0" strike="noStrike" spc="-1" dirty="0">
                <a:solidFill>
                  <a:srgbClr val="000000"/>
                </a:solidFill>
                <a:latin typeface="Arial"/>
                <a:ea typeface="Arial"/>
              </a:rPr>
              <a:t> </a:t>
            </a:r>
            <a:r>
              <a:rPr lang="en-US" sz="1300" b="0" strike="noStrike" spc="-1" dirty="0" err="1">
                <a:solidFill>
                  <a:srgbClr val="000000"/>
                </a:solidFill>
                <a:latin typeface="Arial"/>
                <a:ea typeface="Arial"/>
              </a:rPr>
              <a:t>adran</a:t>
            </a:r>
            <a:r>
              <a:rPr lang="en-US" sz="1300" b="0" strike="noStrike" spc="-1" dirty="0">
                <a:solidFill>
                  <a:srgbClr val="000000"/>
                </a:solidFill>
                <a:latin typeface="Arial"/>
                <a:ea typeface="Arial"/>
              </a:rPr>
              <a:t> SBA.</a:t>
            </a:r>
            <a:endParaRPr lang="en-US" sz="1300" b="0" strike="noStrike" spc="-1" dirty="0">
              <a:solidFill>
                <a:srgbClr val="000000"/>
              </a:solidFill>
              <a:latin typeface="Arial"/>
            </a:endParaRPr>
          </a:p>
        </p:txBody>
      </p:sp>
      <p:pic>
        <p:nvPicPr>
          <p:cNvPr id="69" name="Google Shape;104;p18"/>
          <p:cNvPicPr/>
          <p:nvPr/>
        </p:nvPicPr>
        <p:blipFill>
          <a:blip r:embed="rId2"/>
          <a:stretch/>
        </p:blipFill>
        <p:spPr>
          <a:xfrm>
            <a:off x="7407000" y="585360"/>
            <a:ext cx="1578240" cy="1086120"/>
          </a:xfrm>
          <a:prstGeom prst="rect">
            <a:avLst/>
          </a:prstGeom>
          <a:ln>
            <a:noFill/>
          </a:ln>
        </p:spPr>
      </p:pic>
      <p:pic>
        <p:nvPicPr>
          <p:cNvPr id="70" name="Google Shape;105;p18"/>
          <p:cNvPicPr/>
          <p:nvPr/>
        </p:nvPicPr>
        <p:blipFill>
          <a:blip r:embed="rId3"/>
          <a:stretch/>
        </p:blipFill>
        <p:spPr>
          <a:xfrm>
            <a:off x="7454160" y="3438720"/>
            <a:ext cx="1689480" cy="1689480"/>
          </a:xfrm>
          <a:prstGeom prst="rect">
            <a:avLst/>
          </a:prstGeom>
          <a:ln>
            <a:noFill/>
          </a:ln>
        </p:spPr>
      </p:pic>
      <p:pic>
        <p:nvPicPr>
          <p:cNvPr id="71" name="Google Shape;106;p18"/>
          <p:cNvPicPr/>
          <p:nvPr/>
        </p:nvPicPr>
        <p:blipFill>
          <a:blip r:embed="rId4"/>
          <a:stretch/>
        </p:blipFill>
        <p:spPr>
          <a:xfrm>
            <a:off x="5661360" y="253800"/>
            <a:ext cx="1688760" cy="1237680"/>
          </a:xfrm>
          <a:prstGeom prst="rect">
            <a:avLst/>
          </a:prstGeom>
          <a:ln>
            <a:noFill/>
          </a:ln>
        </p:spPr>
      </p:pic>
      <p:pic>
        <p:nvPicPr>
          <p:cNvPr id="72" name="Google Shape;107;p18"/>
          <p:cNvPicPr/>
          <p:nvPr/>
        </p:nvPicPr>
        <p:blipFill>
          <a:blip r:embed="rId5"/>
          <a:stretch/>
        </p:blipFill>
        <p:spPr>
          <a:xfrm>
            <a:off x="7351560" y="2112120"/>
            <a:ext cx="1688760" cy="1086120"/>
          </a:xfrm>
          <a:prstGeom prst="rect">
            <a:avLst/>
          </a:prstGeom>
          <a:ln>
            <a:noFill/>
          </a:ln>
        </p:spPr>
      </p:pic>
      <p:pic>
        <p:nvPicPr>
          <p:cNvPr id="73" name="Google Shape;108;p18"/>
          <p:cNvPicPr/>
          <p:nvPr/>
        </p:nvPicPr>
        <p:blipFill>
          <a:blip r:embed="rId6"/>
          <a:stretch/>
        </p:blipFill>
        <p:spPr>
          <a:xfrm>
            <a:off x="6094080" y="3509280"/>
            <a:ext cx="1244880" cy="1289520"/>
          </a:xfrm>
          <a:prstGeom prst="rect">
            <a:avLst/>
          </a:prstGeom>
          <a:ln>
            <a:noFill/>
          </a:ln>
        </p:spPr>
      </p:pic>
      <p:pic>
        <p:nvPicPr>
          <p:cNvPr id="74" name="Google Shape;109;p18"/>
          <p:cNvPicPr/>
          <p:nvPr/>
        </p:nvPicPr>
        <p:blipFill>
          <a:blip r:embed="rId7"/>
          <a:stretch/>
        </p:blipFill>
        <p:spPr>
          <a:xfrm>
            <a:off x="5969880" y="1812960"/>
            <a:ext cx="1105200" cy="1086120"/>
          </a:xfrm>
          <a:prstGeom prst="rect">
            <a:avLst/>
          </a:prstGeom>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8"/>
          <p:cNvSpPr txBox="1">
            <a:spLocks noGrp="1"/>
          </p:cNvSpPr>
          <p:nvPr>
            <p:ph type="title"/>
          </p:nvPr>
        </p:nvSpPr>
        <p:spPr>
          <a:xfrm>
            <a:off x="196850" y="105200"/>
            <a:ext cx="8520600" cy="48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700" b="1"/>
              <a:t>Two way communication</a:t>
            </a:r>
            <a:endParaRPr sz="2700" b="1"/>
          </a:p>
        </p:txBody>
      </p:sp>
      <p:sp>
        <p:nvSpPr>
          <p:cNvPr id="103" name="Google Shape;103;p18"/>
          <p:cNvSpPr txBox="1">
            <a:spLocks noGrp="1"/>
          </p:cNvSpPr>
          <p:nvPr>
            <p:ph type="body" idx="1"/>
          </p:nvPr>
        </p:nvSpPr>
        <p:spPr>
          <a:xfrm>
            <a:off x="196875" y="585200"/>
            <a:ext cx="5407800" cy="33768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1600"/>
              </a:spcAft>
              <a:buNone/>
            </a:pPr>
            <a:r>
              <a:rPr lang="en-GB" sz="1300">
                <a:solidFill>
                  <a:srgbClr val="000000"/>
                </a:solidFill>
              </a:rPr>
              <a:t>To get the very best out of college, effective two way communication between you and us is very important. </a:t>
            </a:r>
            <a:r>
              <a:rPr lang="en-GB" sz="1300">
                <a:solidFill>
                  <a:schemeClr val="dk1"/>
                </a:solidFill>
              </a:rPr>
              <a:t>Sometimes we will send out letters and email so please check regularly. </a:t>
            </a:r>
            <a:r>
              <a:rPr lang="en-GB" sz="1300">
                <a:solidFill>
                  <a:srgbClr val="000000"/>
                </a:solidFill>
              </a:rPr>
              <a:t>On some courses learners have their own diaries so please do check these daily as we will pass on information, reminders and requests through these. We welcome you contacting us either by email or phone, and we will respond to you as quickly as possible. If there are changes at home, things that are affecting the learner, or if they are anxious or worried about anything, please do get in touch and let us know. </a:t>
            </a:r>
            <a:r>
              <a:rPr lang="en-GB" sz="1300">
                <a:solidFill>
                  <a:schemeClr val="dk1"/>
                </a:solidFill>
              </a:rPr>
              <a:t>If you urgently need to talk to someone ask reception to put you through to the ILS department.</a:t>
            </a:r>
            <a:endParaRPr sz="1300">
              <a:solidFill>
                <a:srgbClr val="000000"/>
              </a:solidFill>
            </a:endParaRPr>
          </a:p>
        </p:txBody>
      </p:sp>
      <p:pic>
        <p:nvPicPr>
          <p:cNvPr id="104" name="Google Shape;104;p18"/>
          <p:cNvPicPr preferRelativeResize="0"/>
          <p:nvPr/>
        </p:nvPicPr>
        <p:blipFill>
          <a:blip r:embed="rId3">
            <a:alphaModFix/>
          </a:blip>
          <a:stretch>
            <a:fillRect/>
          </a:stretch>
        </p:blipFill>
        <p:spPr>
          <a:xfrm>
            <a:off x="7406875" y="585263"/>
            <a:ext cx="1578476" cy="1086550"/>
          </a:xfrm>
          <a:prstGeom prst="rect">
            <a:avLst/>
          </a:prstGeom>
          <a:noFill/>
          <a:ln>
            <a:noFill/>
          </a:ln>
        </p:spPr>
      </p:pic>
      <p:pic>
        <p:nvPicPr>
          <p:cNvPr id="105" name="Google Shape;105;p18"/>
          <p:cNvPicPr preferRelativeResize="0"/>
          <p:nvPr/>
        </p:nvPicPr>
        <p:blipFill>
          <a:blip r:embed="rId4">
            <a:alphaModFix/>
          </a:blip>
          <a:stretch>
            <a:fillRect/>
          </a:stretch>
        </p:blipFill>
        <p:spPr>
          <a:xfrm>
            <a:off x="7454236" y="3438800"/>
            <a:ext cx="1689775" cy="1689800"/>
          </a:xfrm>
          <a:prstGeom prst="rect">
            <a:avLst/>
          </a:prstGeom>
          <a:noFill/>
          <a:ln>
            <a:noFill/>
          </a:ln>
        </p:spPr>
      </p:pic>
      <p:pic>
        <p:nvPicPr>
          <p:cNvPr id="106" name="Google Shape;106;p18"/>
          <p:cNvPicPr preferRelativeResize="0"/>
          <p:nvPr/>
        </p:nvPicPr>
        <p:blipFill>
          <a:blip r:embed="rId5">
            <a:alphaModFix/>
          </a:blip>
          <a:stretch>
            <a:fillRect/>
          </a:stretch>
        </p:blipFill>
        <p:spPr>
          <a:xfrm>
            <a:off x="5661188" y="253684"/>
            <a:ext cx="1689150" cy="1238016"/>
          </a:xfrm>
          <a:prstGeom prst="rect">
            <a:avLst/>
          </a:prstGeom>
          <a:noFill/>
          <a:ln>
            <a:noFill/>
          </a:ln>
        </p:spPr>
      </p:pic>
      <p:pic>
        <p:nvPicPr>
          <p:cNvPr id="107" name="Google Shape;107;p18"/>
          <p:cNvPicPr preferRelativeResize="0"/>
          <p:nvPr/>
        </p:nvPicPr>
        <p:blipFill>
          <a:blip r:embed="rId6">
            <a:alphaModFix/>
          </a:blip>
          <a:stretch>
            <a:fillRect/>
          </a:stretch>
        </p:blipFill>
        <p:spPr>
          <a:xfrm>
            <a:off x="7351544" y="2112023"/>
            <a:ext cx="1689156" cy="1086550"/>
          </a:xfrm>
          <a:prstGeom prst="rect">
            <a:avLst/>
          </a:prstGeom>
          <a:noFill/>
          <a:ln>
            <a:noFill/>
          </a:ln>
        </p:spPr>
      </p:pic>
      <p:pic>
        <p:nvPicPr>
          <p:cNvPr id="108" name="Google Shape;108;p18"/>
          <p:cNvPicPr preferRelativeResize="0"/>
          <p:nvPr/>
        </p:nvPicPr>
        <p:blipFill>
          <a:blip r:embed="rId7">
            <a:alphaModFix/>
          </a:blip>
          <a:stretch>
            <a:fillRect/>
          </a:stretch>
        </p:blipFill>
        <p:spPr>
          <a:xfrm>
            <a:off x="6094025" y="3509100"/>
            <a:ext cx="1245375" cy="1289849"/>
          </a:xfrm>
          <a:prstGeom prst="rect">
            <a:avLst/>
          </a:prstGeom>
          <a:noFill/>
          <a:ln>
            <a:noFill/>
          </a:ln>
        </p:spPr>
      </p:pic>
      <p:pic>
        <p:nvPicPr>
          <p:cNvPr id="109" name="Google Shape;109;p18"/>
          <p:cNvPicPr preferRelativeResize="0"/>
          <p:nvPr/>
        </p:nvPicPr>
        <p:blipFill>
          <a:blip r:embed="rId8">
            <a:alphaModFix/>
          </a:blip>
          <a:stretch>
            <a:fillRect/>
          </a:stretch>
        </p:blipFill>
        <p:spPr>
          <a:xfrm>
            <a:off x="5969763" y="1813062"/>
            <a:ext cx="1105472" cy="1086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287450" y="78763"/>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latin typeface="Arial Narrow"/>
                <a:ea typeface="Arial Narrow"/>
                <a:cs typeface="Arial Narrow"/>
                <a:sym typeface="Arial Narrow"/>
              </a:rPr>
              <a:t>What is Non Accredited Learning (NAL)?</a:t>
            </a:r>
            <a:endParaRPr b="1">
              <a:latin typeface="Arial Narrow"/>
              <a:ea typeface="Arial Narrow"/>
              <a:cs typeface="Arial Narrow"/>
              <a:sym typeface="Arial Narrow"/>
            </a:endParaRPr>
          </a:p>
        </p:txBody>
      </p:sp>
      <p:sp>
        <p:nvSpPr>
          <p:cNvPr id="55" name="Google Shape;55;p13"/>
          <p:cNvSpPr txBox="1">
            <a:spLocks noGrp="1"/>
          </p:cNvSpPr>
          <p:nvPr>
            <p:ph type="body" idx="1"/>
          </p:nvPr>
        </p:nvSpPr>
        <p:spPr>
          <a:xfrm>
            <a:off x="163200" y="569538"/>
            <a:ext cx="8817600" cy="4495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sz="1300">
              <a:solidFill>
                <a:srgbClr val="000000"/>
              </a:solidFill>
            </a:endParaRPr>
          </a:p>
          <a:p>
            <a:pPr marL="457200" lvl="0" indent="-311150" algn="l" rtl="0">
              <a:lnSpc>
                <a:spcPct val="150000"/>
              </a:lnSpc>
              <a:spcBef>
                <a:spcPts val="1600"/>
              </a:spcBef>
              <a:spcAft>
                <a:spcPts val="0"/>
              </a:spcAft>
              <a:buClr>
                <a:srgbClr val="000000"/>
              </a:buClr>
              <a:buSzPts val="1300"/>
              <a:buChar char="●"/>
            </a:pPr>
            <a:r>
              <a:rPr lang="en-GB" sz="1300">
                <a:solidFill>
                  <a:srgbClr val="000000"/>
                </a:solidFill>
              </a:rPr>
              <a:t>NAL focuses on the needs of the individual learner. </a:t>
            </a:r>
            <a:endParaRPr sz="1300">
              <a:solidFill>
                <a:srgbClr val="000000"/>
              </a:solidFill>
            </a:endParaRPr>
          </a:p>
          <a:p>
            <a:pPr marL="457200" lvl="0" indent="-311150" algn="l" rtl="0">
              <a:lnSpc>
                <a:spcPct val="150000"/>
              </a:lnSpc>
              <a:spcBef>
                <a:spcPts val="0"/>
              </a:spcBef>
              <a:spcAft>
                <a:spcPts val="0"/>
              </a:spcAft>
              <a:buClr>
                <a:schemeClr val="dk1"/>
              </a:buClr>
              <a:buSzPts val="1300"/>
              <a:buChar char="●"/>
            </a:pPr>
            <a:r>
              <a:rPr lang="en-GB" sz="1300">
                <a:solidFill>
                  <a:schemeClr val="dk1"/>
                </a:solidFill>
              </a:rPr>
              <a:t>The aim is to prepare our learners to find their place in their community, contribute to the world of work and develop skills to be as independent as they can.</a:t>
            </a:r>
            <a:endParaRPr sz="1300">
              <a:solidFill>
                <a:schemeClr val="dk1"/>
              </a:solidFill>
            </a:endParaRPr>
          </a:p>
          <a:p>
            <a:pPr marL="457200" lvl="0" indent="-311150" algn="l" rtl="0">
              <a:lnSpc>
                <a:spcPct val="150000"/>
              </a:lnSpc>
              <a:spcBef>
                <a:spcPts val="0"/>
              </a:spcBef>
              <a:spcAft>
                <a:spcPts val="0"/>
              </a:spcAft>
              <a:buClr>
                <a:schemeClr val="dk1"/>
              </a:buClr>
              <a:buSzPts val="1300"/>
              <a:buChar char="●"/>
            </a:pPr>
            <a:r>
              <a:rPr lang="en-GB" sz="1300">
                <a:solidFill>
                  <a:schemeClr val="dk1"/>
                </a:solidFill>
              </a:rPr>
              <a:t>A person centred approach is used to plan the programme through individualised targets.</a:t>
            </a:r>
            <a:endParaRPr sz="1300">
              <a:solidFill>
                <a:schemeClr val="dk1"/>
              </a:solidFill>
            </a:endParaRPr>
          </a:p>
          <a:p>
            <a:pPr marL="457200" lvl="0" indent="-311150" algn="l" rtl="0">
              <a:lnSpc>
                <a:spcPct val="150000"/>
              </a:lnSpc>
              <a:spcBef>
                <a:spcPts val="0"/>
              </a:spcBef>
              <a:spcAft>
                <a:spcPts val="0"/>
              </a:spcAft>
              <a:buClr>
                <a:srgbClr val="000000"/>
              </a:buClr>
              <a:buSzPts val="1300"/>
              <a:buFont typeface="Arial Narrow"/>
              <a:buChar char="●"/>
            </a:pPr>
            <a:r>
              <a:rPr lang="en-GB" sz="1300">
                <a:solidFill>
                  <a:srgbClr val="000000"/>
                </a:solidFill>
              </a:rPr>
              <a:t>Our learners follow a teaching and learning programme that is built on the </a:t>
            </a:r>
            <a:r>
              <a:rPr lang="en-GB" sz="1300" b="1">
                <a:solidFill>
                  <a:srgbClr val="000000"/>
                </a:solidFill>
              </a:rPr>
              <a:t>Four Pillars of ILS </a:t>
            </a:r>
            <a:r>
              <a:rPr lang="en-GB" sz="1300">
                <a:solidFill>
                  <a:srgbClr val="000000"/>
                </a:solidFill>
              </a:rPr>
              <a:t>and </a:t>
            </a:r>
            <a:r>
              <a:rPr lang="en-GB" sz="1300" b="1">
                <a:solidFill>
                  <a:srgbClr val="000000"/>
                </a:solidFill>
              </a:rPr>
              <a:t>Skillbuild</a:t>
            </a:r>
            <a:r>
              <a:rPr lang="en-GB" sz="1300">
                <a:solidFill>
                  <a:srgbClr val="000000"/>
                </a:solidFill>
              </a:rPr>
              <a:t>. </a:t>
            </a:r>
            <a:endParaRPr sz="1300">
              <a:solidFill>
                <a:srgbClr val="000000"/>
              </a:solidFill>
            </a:endParaRPr>
          </a:p>
          <a:p>
            <a:pPr marL="457200" lvl="0" indent="0" algn="l" rtl="0">
              <a:lnSpc>
                <a:spcPct val="150000"/>
              </a:lnSpc>
              <a:spcBef>
                <a:spcPts val="1600"/>
              </a:spcBef>
              <a:spcAft>
                <a:spcPts val="1600"/>
              </a:spcAft>
              <a:buNone/>
            </a:pPr>
            <a:endParaRPr sz="13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
                                            <p:txEl>
                                              <p:pRg st="0" end="0"/>
                                            </p:txEl>
                                          </p:spTgt>
                                        </p:tgtEl>
                                        <p:attrNameLst>
                                          <p:attrName>style.visibility</p:attrName>
                                        </p:attrNameLst>
                                      </p:cBhvr>
                                      <p:to>
                                        <p:strVal val="visible"/>
                                      </p:to>
                                    </p:set>
                                    <p:animEffect transition="in" filter="fade">
                                      <p:cBhvr>
                                        <p:cTn id="7" dur="2400"/>
                                        <p:tgtEl>
                                          <p:spTgt spid="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
                                            <p:txEl>
                                              <p:pRg st="1" end="1"/>
                                            </p:txEl>
                                          </p:spTgt>
                                        </p:tgtEl>
                                        <p:attrNameLst>
                                          <p:attrName>style.visibility</p:attrName>
                                        </p:attrNameLst>
                                      </p:cBhvr>
                                      <p:to>
                                        <p:strVal val="visible"/>
                                      </p:to>
                                    </p:set>
                                    <p:animEffect transition="in" filter="fade">
                                      <p:cBhvr>
                                        <p:cTn id="12" dur="2400"/>
                                        <p:tgtEl>
                                          <p:spTgt spid="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5">
                                            <p:txEl>
                                              <p:pRg st="2" end="2"/>
                                            </p:txEl>
                                          </p:spTgt>
                                        </p:tgtEl>
                                        <p:attrNameLst>
                                          <p:attrName>style.visibility</p:attrName>
                                        </p:attrNameLst>
                                      </p:cBhvr>
                                      <p:to>
                                        <p:strVal val="visible"/>
                                      </p:to>
                                    </p:set>
                                    <p:animEffect transition="in" filter="fade">
                                      <p:cBhvr>
                                        <p:cTn id="17" dur="2400"/>
                                        <p:tgtEl>
                                          <p:spTgt spid="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5">
                                            <p:txEl>
                                              <p:pRg st="3" end="3"/>
                                            </p:txEl>
                                          </p:spTgt>
                                        </p:tgtEl>
                                        <p:attrNameLst>
                                          <p:attrName>style.visibility</p:attrName>
                                        </p:attrNameLst>
                                      </p:cBhvr>
                                      <p:to>
                                        <p:strVal val="visible"/>
                                      </p:to>
                                    </p:set>
                                    <p:animEffect transition="in" filter="fade">
                                      <p:cBhvr>
                                        <p:cTn id="22" dur="2400"/>
                                        <p:tgtEl>
                                          <p:spTgt spid="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5">
                                            <p:txEl>
                                              <p:pRg st="4" end="4"/>
                                            </p:txEl>
                                          </p:spTgt>
                                        </p:tgtEl>
                                        <p:attrNameLst>
                                          <p:attrName>style.visibility</p:attrName>
                                        </p:attrNameLst>
                                      </p:cBhvr>
                                      <p:to>
                                        <p:strVal val="visible"/>
                                      </p:to>
                                    </p:set>
                                    <p:animEffect transition="in" filter="fade">
                                      <p:cBhvr>
                                        <p:cTn id="27" dur="2400"/>
                                        <p:tgtEl>
                                          <p:spTgt spid="5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5">
                                            <p:txEl>
                                              <p:pRg st="5" end="5"/>
                                            </p:txEl>
                                          </p:spTgt>
                                        </p:tgtEl>
                                        <p:attrNameLst>
                                          <p:attrName>style.visibility</p:attrName>
                                        </p:attrNameLst>
                                      </p:cBhvr>
                                      <p:to>
                                        <p:strVal val="visible"/>
                                      </p:to>
                                    </p:set>
                                    <p:animEffect transition="in" filter="fade">
                                      <p:cBhvr>
                                        <p:cTn id="32" dur="2400"/>
                                        <p:tgtEl>
                                          <p:spTgt spid="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Shape 1"/>
          <p:cNvSpPr txBox="1"/>
          <p:nvPr/>
        </p:nvSpPr>
        <p:spPr>
          <a:xfrm>
            <a:off x="311760" y="128160"/>
            <a:ext cx="8520120" cy="572400"/>
          </a:xfrm>
          <a:prstGeom prst="rect">
            <a:avLst/>
          </a:prstGeom>
          <a:noFill/>
          <a:ln>
            <a:noFill/>
          </a:ln>
        </p:spPr>
        <p:txBody>
          <a:bodyPr tIns="91440" bIns="91440"/>
          <a:lstStyle/>
          <a:p>
            <a:pPr>
              <a:lnSpc>
                <a:spcPct val="100000"/>
              </a:lnSpc>
            </a:pPr>
            <a:r>
              <a:rPr lang="en-US" sz="2800" b="1" strike="noStrike" spc="-1">
                <a:solidFill>
                  <a:srgbClr val="000000"/>
                </a:solidFill>
                <a:latin typeface="Arial Narrow"/>
                <a:ea typeface="Arial Narrow"/>
              </a:rPr>
              <a:t>CYDNABOD A CHOFNODI CYNNYDD A CHYFLAWNIAD (RARPA) </a:t>
            </a:r>
            <a:r>
              <a:rPr lang="en-US" sz="2200" b="1" strike="noStrike" spc="-1">
                <a:solidFill>
                  <a:srgbClr val="000000"/>
                </a:solidFill>
                <a:latin typeface="Arial Narrow"/>
                <a:ea typeface="Arial Narrow"/>
              </a:rPr>
              <a:t>⁠</a:t>
            </a:r>
            <a:br/>
            <a:endParaRPr lang="en-US" sz="2200" b="0" strike="noStrike" spc="-1">
              <a:solidFill>
                <a:srgbClr val="000000"/>
              </a:solidFill>
              <a:latin typeface="Arial"/>
            </a:endParaRPr>
          </a:p>
        </p:txBody>
      </p:sp>
      <p:sp>
        <p:nvSpPr>
          <p:cNvPr id="42" name="TextShape 2"/>
          <p:cNvSpPr txBox="1"/>
          <p:nvPr/>
        </p:nvSpPr>
        <p:spPr>
          <a:xfrm>
            <a:off x="208445" y="1145594"/>
            <a:ext cx="8520120" cy="3482773"/>
          </a:xfrm>
          <a:prstGeom prst="rect">
            <a:avLst/>
          </a:prstGeom>
          <a:noFill/>
          <a:ln>
            <a:noFill/>
          </a:ln>
        </p:spPr>
        <p:txBody>
          <a:bodyPr tIns="91440" bIns="91440"/>
          <a:lstStyle/>
          <a:p>
            <a:pPr>
              <a:lnSpc>
                <a:spcPct val="150000"/>
              </a:lnSpc>
            </a:pPr>
            <a:r>
              <a:rPr lang="en-US" sz="1400" b="0" strike="noStrike" spc="-1" dirty="0" err="1">
                <a:solidFill>
                  <a:srgbClr val="000000"/>
                </a:solidFill>
                <a:latin typeface="Arial"/>
                <a:ea typeface="Arial"/>
              </a:rPr>
              <a:t>Llwybr</a:t>
            </a:r>
            <a:r>
              <a:rPr lang="en-US" sz="1400" b="0" strike="noStrike" spc="-1" dirty="0">
                <a:solidFill>
                  <a:srgbClr val="000000"/>
                </a:solidFill>
                <a:latin typeface="Arial"/>
                <a:ea typeface="Arial"/>
              </a:rPr>
              <a:t> </a:t>
            </a:r>
            <a:r>
              <a:rPr lang="en-US" sz="1400" b="0" strike="noStrike" spc="-1" dirty="0" err="1">
                <a:solidFill>
                  <a:srgbClr val="000000"/>
                </a:solidFill>
                <a:latin typeface="Arial"/>
                <a:ea typeface="Arial"/>
              </a:rPr>
              <a:t>dysgu</a:t>
            </a:r>
            <a:r>
              <a:rPr lang="en-US" sz="1400" b="0" strike="noStrike" spc="-1" dirty="0">
                <a:solidFill>
                  <a:srgbClr val="000000"/>
                </a:solidFill>
                <a:latin typeface="Arial"/>
                <a:ea typeface="Arial"/>
              </a:rPr>
              <a:t> </a:t>
            </a:r>
            <a:r>
              <a:rPr lang="en-US" sz="1400" b="0" strike="noStrike" spc="-1" dirty="0" err="1">
                <a:solidFill>
                  <a:srgbClr val="000000"/>
                </a:solidFill>
                <a:latin typeface="Arial"/>
                <a:ea typeface="Arial"/>
              </a:rPr>
              <a:t>wedi'i</a:t>
            </a:r>
            <a:r>
              <a:rPr lang="en-US" sz="1400" b="0" strike="noStrike" spc="-1" dirty="0">
                <a:solidFill>
                  <a:srgbClr val="000000"/>
                </a:solidFill>
                <a:latin typeface="Arial"/>
                <a:ea typeface="Arial"/>
              </a:rPr>
              <a:t> </a:t>
            </a:r>
            <a:r>
              <a:rPr lang="en-US" sz="1400" b="0" strike="noStrike" spc="-1" dirty="0" err="1">
                <a:solidFill>
                  <a:srgbClr val="000000"/>
                </a:solidFill>
                <a:latin typeface="Arial"/>
                <a:ea typeface="Arial"/>
              </a:rPr>
              <a:t>deilwra</a:t>
            </a:r>
            <a:r>
              <a:rPr lang="en-US" sz="1400" b="0" strike="noStrike" spc="-1" dirty="0">
                <a:solidFill>
                  <a:srgbClr val="000000"/>
                </a:solidFill>
                <a:latin typeface="Arial"/>
                <a:ea typeface="Arial"/>
              </a:rPr>
              <a:t> </a:t>
            </a:r>
            <a:r>
              <a:rPr lang="en-US" sz="1400" b="0" strike="noStrike" spc="-1" dirty="0" err="1">
                <a:solidFill>
                  <a:srgbClr val="000000"/>
                </a:solidFill>
                <a:latin typeface="Arial"/>
                <a:ea typeface="Arial"/>
              </a:rPr>
              <a:t>yw</a:t>
            </a:r>
            <a:r>
              <a:rPr lang="en-US" sz="1400" b="0" strike="noStrike" spc="-1" dirty="0">
                <a:solidFill>
                  <a:srgbClr val="000000"/>
                </a:solidFill>
                <a:latin typeface="Arial"/>
                <a:ea typeface="Arial"/>
              </a:rPr>
              <a:t> RARPA </a:t>
            </a:r>
            <a:r>
              <a:rPr lang="en-US" sz="1400" b="0" strike="noStrike" spc="-1" dirty="0" err="1">
                <a:solidFill>
                  <a:srgbClr val="000000"/>
                </a:solidFill>
                <a:latin typeface="Arial"/>
                <a:ea typeface="Arial"/>
              </a:rPr>
              <a:t>sy'n</a:t>
            </a:r>
            <a:r>
              <a:rPr lang="en-US" sz="1400" b="0" strike="noStrike" spc="-1" dirty="0">
                <a:solidFill>
                  <a:srgbClr val="000000"/>
                </a:solidFill>
                <a:latin typeface="Arial"/>
                <a:ea typeface="Arial"/>
              </a:rPr>
              <a:t> </a:t>
            </a:r>
            <a:r>
              <a:rPr lang="en-US" sz="1400" b="0" strike="noStrike" spc="-1" dirty="0" err="1">
                <a:solidFill>
                  <a:srgbClr val="000000"/>
                </a:solidFill>
                <a:latin typeface="Arial"/>
                <a:ea typeface="Arial"/>
              </a:rPr>
              <a:t>defnyddio'r</a:t>
            </a:r>
            <a:r>
              <a:rPr lang="en-US" sz="1400" b="0" strike="noStrike" spc="-1" dirty="0">
                <a:solidFill>
                  <a:srgbClr val="000000"/>
                </a:solidFill>
                <a:latin typeface="Arial"/>
                <a:ea typeface="Arial"/>
              </a:rPr>
              <a:t> 5 </a:t>
            </a:r>
            <a:r>
              <a:rPr lang="en-US" sz="1400" b="0" strike="noStrike" spc="-1" dirty="0" err="1">
                <a:solidFill>
                  <a:srgbClr val="000000"/>
                </a:solidFill>
                <a:latin typeface="Arial"/>
                <a:ea typeface="Arial"/>
              </a:rPr>
              <a:t>elfen</a:t>
            </a:r>
            <a:r>
              <a:rPr lang="en-US" sz="1400" b="0" strike="noStrike" spc="-1" dirty="0">
                <a:solidFill>
                  <a:srgbClr val="000000"/>
                </a:solidFill>
                <a:latin typeface="Arial"/>
                <a:ea typeface="Arial"/>
              </a:rPr>
              <a:t> a </a:t>
            </a:r>
            <a:r>
              <a:rPr lang="en-US" sz="1400" b="0" strike="noStrike" spc="-1" dirty="0" err="1">
                <a:solidFill>
                  <a:srgbClr val="000000"/>
                </a:solidFill>
                <a:latin typeface="Arial"/>
                <a:ea typeface="Arial"/>
              </a:rPr>
              <a:t>ganlyn</a:t>
            </a:r>
            <a:r>
              <a:rPr lang="en-US" sz="1400" b="0" strike="noStrike" spc="-1" dirty="0">
                <a:solidFill>
                  <a:srgbClr val="000000"/>
                </a:solidFill>
                <a:latin typeface="Arial"/>
                <a:ea typeface="Arial"/>
              </a:rPr>
              <a:t>.  </a:t>
            </a:r>
            <a:endParaRPr lang="en-US" sz="1400" b="0" strike="noStrike" spc="-1" dirty="0">
              <a:solidFill>
                <a:srgbClr val="000000"/>
              </a:solidFill>
              <a:latin typeface="Arial"/>
            </a:endParaRPr>
          </a:p>
          <a:p>
            <a:pPr marL="488880" indent="-348840">
              <a:lnSpc>
                <a:spcPct val="150000"/>
              </a:lnSpc>
              <a:buClr>
                <a:srgbClr val="000000"/>
              </a:buClr>
              <a:buFont typeface="StarSymbol"/>
              <a:buAutoNum type="arabicPeriod"/>
            </a:pPr>
            <a:r>
              <a:rPr lang="en-US" sz="1400" b="0" strike="noStrike" spc="-1" dirty="0" err="1">
                <a:solidFill>
                  <a:srgbClr val="000000"/>
                </a:solidFill>
                <a:latin typeface="Arial"/>
                <a:ea typeface="Arial"/>
              </a:rPr>
              <a:t>Cytuno</a:t>
            </a:r>
            <a:r>
              <a:rPr lang="en-US" sz="1400" b="0" strike="noStrike" spc="-1" dirty="0">
                <a:solidFill>
                  <a:srgbClr val="000000"/>
                </a:solidFill>
                <a:latin typeface="Arial"/>
                <a:ea typeface="Arial"/>
              </a:rPr>
              <a:t> </a:t>
            </a:r>
            <a:r>
              <a:rPr lang="en-US" sz="1400" b="0" strike="noStrike" spc="-1" dirty="0" err="1">
                <a:solidFill>
                  <a:srgbClr val="000000"/>
                </a:solidFill>
                <a:latin typeface="Arial"/>
                <a:ea typeface="Arial"/>
              </a:rPr>
              <a:t>ar</a:t>
            </a:r>
            <a:r>
              <a:rPr lang="en-US" sz="1400" b="0" strike="noStrike" spc="-1" dirty="0">
                <a:solidFill>
                  <a:srgbClr val="000000"/>
                </a:solidFill>
                <a:latin typeface="Arial"/>
                <a:ea typeface="Arial"/>
              </a:rPr>
              <a:t> </a:t>
            </a:r>
            <a:r>
              <a:rPr lang="en-US" sz="1400" b="0" strike="noStrike" spc="-1" dirty="0" err="1">
                <a:solidFill>
                  <a:srgbClr val="000000"/>
                </a:solidFill>
                <a:latin typeface="Arial"/>
                <a:ea typeface="Arial"/>
              </a:rPr>
              <a:t>lwybr</a:t>
            </a:r>
            <a:r>
              <a:rPr lang="en-US" sz="1400" b="0" strike="noStrike" spc="-1" dirty="0">
                <a:solidFill>
                  <a:srgbClr val="000000"/>
                </a:solidFill>
                <a:latin typeface="Arial"/>
                <a:ea typeface="Arial"/>
              </a:rPr>
              <a:t> </a:t>
            </a:r>
            <a:r>
              <a:rPr lang="en-US" sz="1400" b="0" strike="noStrike" spc="-1" dirty="0" err="1">
                <a:solidFill>
                  <a:srgbClr val="000000"/>
                </a:solidFill>
                <a:latin typeface="Arial"/>
                <a:ea typeface="Arial"/>
              </a:rPr>
              <a:t>dysgu</a:t>
            </a:r>
            <a:r>
              <a:rPr lang="en-US" sz="1400" b="0" strike="noStrike" spc="-1" dirty="0">
                <a:solidFill>
                  <a:srgbClr val="000000"/>
                </a:solidFill>
                <a:latin typeface="Arial"/>
                <a:ea typeface="Arial"/>
              </a:rPr>
              <a:t> </a:t>
            </a:r>
            <a:r>
              <a:rPr lang="en-US" sz="1400" b="0" strike="noStrike" spc="-1" dirty="0" err="1">
                <a:solidFill>
                  <a:srgbClr val="000000"/>
                </a:solidFill>
                <a:latin typeface="Arial"/>
                <a:ea typeface="Arial"/>
              </a:rPr>
              <a:t>personol</a:t>
            </a:r>
            <a:r>
              <a:rPr lang="en-US" sz="1400" b="0" strike="noStrike" spc="-1" dirty="0">
                <a:solidFill>
                  <a:srgbClr val="000000"/>
                </a:solidFill>
                <a:latin typeface="Arial"/>
                <a:ea typeface="Arial"/>
              </a:rPr>
              <a:t> y </a:t>
            </a:r>
            <a:r>
              <a:rPr lang="en-US" sz="1400" b="0" strike="noStrike" spc="-1" dirty="0" err="1">
                <a:solidFill>
                  <a:srgbClr val="000000"/>
                </a:solidFill>
                <a:latin typeface="Arial"/>
                <a:ea typeface="Arial"/>
              </a:rPr>
              <a:t>dysgwr</a:t>
            </a:r>
            <a:r>
              <a:rPr lang="en-US" sz="1400" b="0" strike="noStrike" spc="-1" dirty="0">
                <a:solidFill>
                  <a:srgbClr val="000000"/>
                </a:solidFill>
                <a:latin typeface="Arial"/>
                <a:ea typeface="Arial"/>
              </a:rPr>
              <a:t> </a:t>
            </a:r>
            <a:r>
              <a:rPr lang="en-US" sz="1400" b="0" strike="noStrike" spc="-1" dirty="0" err="1">
                <a:solidFill>
                  <a:srgbClr val="000000"/>
                </a:solidFill>
                <a:latin typeface="Arial"/>
                <a:ea typeface="Arial"/>
              </a:rPr>
              <a:t>ar</a:t>
            </a:r>
            <a:r>
              <a:rPr lang="en-US" sz="1400" b="0" strike="noStrike" spc="-1" dirty="0">
                <a:solidFill>
                  <a:srgbClr val="000000"/>
                </a:solidFill>
                <a:latin typeface="Arial"/>
                <a:ea typeface="Arial"/>
              </a:rPr>
              <a:t> </a:t>
            </a:r>
            <a:r>
              <a:rPr lang="en-US" sz="1400" b="0" strike="noStrike" spc="-1" dirty="0" err="1">
                <a:solidFill>
                  <a:srgbClr val="000000"/>
                </a:solidFill>
                <a:latin typeface="Arial"/>
                <a:ea typeface="Arial"/>
              </a:rPr>
              <a:t>ddechrau'r</a:t>
            </a:r>
            <a:r>
              <a:rPr lang="en-US" sz="1400" b="0" strike="noStrike" spc="-1" dirty="0">
                <a:solidFill>
                  <a:srgbClr val="000000"/>
                </a:solidFill>
                <a:latin typeface="Arial"/>
                <a:ea typeface="Arial"/>
              </a:rPr>
              <a:t> </a:t>
            </a:r>
            <a:r>
              <a:rPr lang="en-US" sz="1400" b="0" strike="noStrike" spc="-1" dirty="0" err="1">
                <a:solidFill>
                  <a:srgbClr val="000000"/>
                </a:solidFill>
                <a:latin typeface="Arial"/>
                <a:ea typeface="Arial"/>
              </a:rPr>
              <a:t>rhaglen</a:t>
            </a:r>
            <a:r>
              <a:rPr lang="en-US" sz="1400" b="0" strike="noStrike" spc="-1" dirty="0">
                <a:solidFill>
                  <a:srgbClr val="000000"/>
                </a:solidFill>
                <a:latin typeface="Arial"/>
                <a:ea typeface="Arial"/>
              </a:rPr>
              <a:t> - Beth </a:t>
            </a:r>
            <a:r>
              <a:rPr lang="en-US" sz="1400" b="0" strike="noStrike" spc="-1" dirty="0" err="1">
                <a:solidFill>
                  <a:srgbClr val="000000"/>
                </a:solidFill>
                <a:latin typeface="Arial"/>
                <a:ea typeface="Arial"/>
              </a:rPr>
              <a:t>yw'r</a:t>
            </a:r>
            <a:r>
              <a:rPr lang="en-US" sz="1400" b="0" strike="noStrike" spc="-1" dirty="0">
                <a:solidFill>
                  <a:srgbClr val="000000"/>
                </a:solidFill>
                <a:latin typeface="Arial"/>
                <a:ea typeface="Arial"/>
              </a:rPr>
              <a:t> nod </a:t>
            </a:r>
            <a:r>
              <a:rPr lang="en-US" sz="1400" b="0" strike="noStrike" spc="-1" dirty="0" err="1">
                <a:solidFill>
                  <a:srgbClr val="000000"/>
                </a:solidFill>
                <a:latin typeface="Arial"/>
                <a:ea typeface="Arial"/>
              </a:rPr>
              <a:t>tymor</a:t>
            </a:r>
            <a:r>
              <a:rPr lang="en-US" sz="1400" b="0" strike="noStrike" spc="-1" dirty="0">
                <a:solidFill>
                  <a:srgbClr val="000000"/>
                </a:solidFill>
                <a:latin typeface="Arial"/>
                <a:ea typeface="Arial"/>
              </a:rPr>
              <a:t> </a:t>
            </a:r>
            <a:r>
              <a:rPr lang="en-US" sz="1400" b="0" strike="noStrike" spc="-1" dirty="0" err="1">
                <a:solidFill>
                  <a:srgbClr val="000000"/>
                </a:solidFill>
                <a:latin typeface="Arial"/>
                <a:ea typeface="Arial"/>
              </a:rPr>
              <a:t>hir</a:t>
            </a:r>
            <a:r>
              <a:rPr lang="en-US" sz="1400" b="0" strike="noStrike" spc="-1" dirty="0">
                <a:solidFill>
                  <a:srgbClr val="000000"/>
                </a:solidFill>
                <a:latin typeface="Arial"/>
                <a:ea typeface="Arial"/>
              </a:rPr>
              <a:t>?                     Pam </a:t>
            </a:r>
            <a:r>
              <a:rPr lang="en-US" sz="1400" b="0" strike="noStrike" spc="-1" dirty="0" err="1">
                <a:solidFill>
                  <a:srgbClr val="000000"/>
                </a:solidFill>
                <a:latin typeface="Arial"/>
                <a:ea typeface="Arial"/>
              </a:rPr>
              <a:t>fod</a:t>
            </a:r>
            <a:r>
              <a:rPr lang="en-US" sz="1400" b="0" strike="noStrike" spc="-1" dirty="0">
                <a:solidFill>
                  <a:srgbClr val="000000"/>
                </a:solidFill>
                <a:latin typeface="Arial"/>
                <a:ea typeface="Arial"/>
              </a:rPr>
              <a:t> y </a:t>
            </a:r>
            <a:r>
              <a:rPr lang="en-US" sz="1400" b="0" strike="noStrike" spc="-1" dirty="0" err="1">
                <a:solidFill>
                  <a:srgbClr val="000000"/>
                </a:solidFill>
                <a:latin typeface="Arial"/>
                <a:ea typeface="Arial"/>
              </a:rPr>
              <a:t>dysgwr</a:t>
            </a:r>
            <a:r>
              <a:rPr lang="en-US" sz="1400" b="0" strike="noStrike" spc="-1" dirty="0">
                <a:solidFill>
                  <a:srgbClr val="000000"/>
                </a:solidFill>
                <a:latin typeface="Arial"/>
                <a:ea typeface="Arial"/>
              </a:rPr>
              <a:t> </a:t>
            </a:r>
            <a:r>
              <a:rPr lang="en-US" sz="1400" b="0" strike="noStrike" spc="-1" dirty="0" err="1">
                <a:solidFill>
                  <a:srgbClr val="000000"/>
                </a:solidFill>
                <a:latin typeface="Arial"/>
                <a:ea typeface="Arial"/>
              </a:rPr>
              <a:t>yn</a:t>
            </a:r>
            <a:r>
              <a:rPr lang="en-US" sz="1400" b="0" strike="noStrike" spc="-1" dirty="0">
                <a:solidFill>
                  <a:srgbClr val="000000"/>
                </a:solidFill>
                <a:latin typeface="Arial"/>
                <a:ea typeface="Arial"/>
              </a:rPr>
              <a:t> </a:t>
            </a:r>
            <a:r>
              <a:rPr lang="en-US" sz="1400" b="0" strike="noStrike" spc="-1" dirty="0" err="1">
                <a:solidFill>
                  <a:srgbClr val="000000"/>
                </a:solidFill>
                <a:latin typeface="Arial"/>
                <a:ea typeface="Arial"/>
              </a:rPr>
              <a:t>dod</a:t>
            </a:r>
            <a:r>
              <a:rPr lang="en-US" sz="1400" b="0" strike="noStrike" spc="-1" dirty="0">
                <a:solidFill>
                  <a:srgbClr val="000000"/>
                </a:solidFill>
                <a:latin typeface="Arial"/>
                <a:ea typeface="Arial"/>
              </a:rPr>
              <a:t> </a:t>
            </a:r>
            <a:r>
              <a:rPr lang="en-US" sz="1400" b="0" strike="noStrike" spc="-1" dirty="0" err="1">
                <a:solidFill>
                  <a:srgbClr val="000000"/>
                </a:solidFill>
                <a:latin typeface="Arial"/>
                <a:ea typeface="Arial"/>
              </a:rPr>
              <a:t>i'r</a:t>
            </a:r>
            <a:r>
              <a:rPr lang="en-US" sz="1400" b="0" strike="noStrike" spc="-1" dirty="0">
                <a:solidFill>
                  <a:srgbClr val="000000"/>
                </a:solidFill>
                <a:latin typeface="Arial"/>
                <a:ea typeface="Arial"/>
              </a:rPr>
              <a:t> </a:t>
            </a:r>
            <a:r>
              <a:rPr lang="en-US" sz="1400" b="0" strike="noStrike" spc="-1" dirty="0" err="1">
                <a:solidFill>
                  <a:srgbClr val="000000"/>
                </a:solidFill>
                <a:latin typeface="Arial"/>
                <a:ea typeface="Arial"/>
              </a:rPr>
              <a:t>coleg</a:t>
            </a:r>
            <a:r>
              <a:rPr lang="en-US" sz="1400" b="0" strike="noStrike" spc="-1" dirty="0">
                <a:solidFill>
                  <a:srgbClr val="000000"/>
                </a:solidFill>
                <a:latin typeface="Arial"/>
                <a:ea typeface="Arial"/>
              </a:rPr>
              <a:t>?</a:t>
            </a:r>
            <a:endParaRPr lang="en-US" sz="1400" b="0" strike="noStrike" spc="-1" dirty="0">
              <a:solidFill>
                <a:srgbClr val="000000"/>
              </a:solidFill>
              <a:latin typeface="Arial"/>
            </a:endParaRPr>
          </a:p>
          <a:p>
            <a:pPr marL="488880" indent="-348840">
              <a:lnSpc>
                <a:spcPct val="150000"/>
              </a:lnSpc>
              <a:buClr>
                <a:srgbClr val="000000"/>
              </a:buClr>
              <a:buFont typeface="StarSymbol"/>
              <a:buAutoNum type="arabicPeriod"/>
            </a:pPr>
            <a:r>
              <a:rPr lang="en-US" sz="1400" b="0" strike="noStrike" spc="-1" dirty="0">
                <a:solidFill>
                  <a:srgbClr val="000000"/>
                </a:solidFill>
                <a:latin typeface="Arial"/>
                <a:ea typeface="Arial"/>
              </a:rPr>
              <a:t>⁠</a:t>
            </a:r>
            <a:r>
              <a:rPr lang="en-US" sz="1400" b="0" strike="noStrike" spc="-1" dirty="0" err="1">
                <a:solidFill>
                  <a:srgbClr val="000000"/>
                </a:solidFill>
                <a:latin typeface="Arial"/>
                <a:ea typeface="Arial"/>
              </a:rPr>
              <a:t>Cynnal</a:t>
            </a:r>
            <a:r>
              <a:rPr lang="en-US" sz="1400" b="0" strike="noStrike" spc="-1" dirty="0">
                <a:solidFill>
                  <a:srgbClr val="000000"/>
                </a:solidFill>
                <a:latin typeface="Arial"/>
                <a:ea typeface="Arial"/>
              </a:rPr>
              <a:t> </a:t>
            </a:r>
            <a:r>
              <a:rPr lang="en-US" sz="1400" b="0" strike="noStrike" spc="-1" dirty="0" err="1">
                <a:solidFill>
                  <a:srgbClr val="000000"/>
                </a:solidFill>
                <a:latin typeface="Arial"/>
                <a:ea typeface="Arial"/>
              </a:rPr>
              <a:t>asesiad</a:t>
            </a:r>
            <a:r>
              <a:rPr lang="en-US" sz="1400" b="0" strike="noStrike" spc="-1" dirty="0">
                <a:solidFill>
                  <a:srgbClr val="000000"/>
                </a:solidFill>
                <a:latin typeface="Arial"/>
                <a:ea typeface="Arial"/>
              </a:rPr>
              <a:t> </a:t>
            </a:r>
            <a:r>
              <a:rPr lang="en-US" sz="1400" b="0" strike="noStrike" spc="-1" dirty="0" err="1">
                <a:solidFill>
                  <a:srgbClr val="000000"/>
                </a:solidFill>
                <a:latin typeface="Arial"/>
                <a:ea typeface="Arial"/>
              </a:rPr>
              <a:t>cychwynnol</a:t>
            </a:r>
            <a:r>
              <a:rPr lang="en-US" sz="1400" b="0" strike="noStrike" spc="-1" dirty="0">
                <a:solidFill>
                  <a:srgbClr val="000000"/>
                </a:solidFill>
                <a:latin typeface="Arial"/>
                <a:ea typeface="Arial"/>
              </a:rPr>
              <a:t> </a:t>
            </a:r>
            <a:r>
              <a:rPr lang="en-US" sz="1400" b="0" strike="noStrike" spc="-1" dirty="0" err="1">
                <a:solidFill>
                  <a:srgbClr val="000000"/>
                </a:solidFill>
                <a:latin typeface="Arial"/>
                <a:ea typeface="Arial"/>
              </a:rPr>
              <a:t>cadarn</a:t>
            </a:r>
            <a:r>
              <a:rPr lang="en-US" sz="1400" b="0" strike="noStrike" spc="-1" dirty="0">
                <a:solidFill>
                  <a:srgbClr val="000000"/>
                </a:solidFill>
                <a:latin typeface="Arial"/>
                <a:ea typeface="Arial"/>
              </a:rPr>
              <a:t>, a </a:t>
            </a:r>
            <a:r>
              <a:rPr lang="en-US" sz="1400" b="0" strike="noStrike" spc="-1" dirty="0" err="1">
                <a:solidFill>
                  <a:srgbClr val="000000"/>
                </a:solidFill>
                <a:latin typeface="Arial"/>
                <a:ea typeface="Arial"/>
              </a:rPr>
              <a:t>sefydlu’r</a:t>
            </a:r>
            <a:r>
              <a:rPr lang="en-US" sz="1400" b="0" strike="noStrike" spc="-1" dirty="0">
                <a:solidFill>
                  <a:srgbClr val="000000"/>
                </a:solidFill>
                <a:latin typeface="Arial"/>
                <a:ea typeface="Arial"/>
              </a:rPr>
              <a:t> man </a:t>
            </a:r>
            <a:r>
              <a:rPr lang="en-US" sz="1400" b="0" strike="noStrike" spc="-1" dirty="0" err="1">
                <a:solidFill>
                  <a:srgbClr val="000000"/>
                </a:solidFill>
                <a:latin typeface="Arial"/>
                <a:ea typeface="Arial"/>
              </a:rPr>
              <a:t>cychwyn</a:t>
            </a:r>
            <a:r>
              <a:rPr lang="en-US" sz="1400" b="0" strike="noStrike" spc="-1" dirty="0">
                <a:solidFill>
                  <a:srgbClr val="000000"/>
                </a:solidFill>
                <a:latin typeface="Arial"/>
                <a:ea typeface="Arial"/>
              </a:rPr>
              <a:t> </a:t>
            </a:r>
            <a:r>
              <a:rPr lang="en-US" sz="1400" b="0" strike="noStrike" spc="-1" dirty="0" err="1">
                <a:solidFill>
                  <a:srgbClr val="000000"/>
                </a:solidFill>
                <a:latin typeface="Arial"/>
                <a:ea typeface="Arial"/>
              </a:rPr>
              <a:t>ar</a:t>
            </a:r>
            <a:r>
              <a:rPr lang="en-US" sz="1400" b="0" strike="noStrike" spc="-1" dirty="0">
                <a:solidFill>
                  <a:srgbClr val="000000"/>
                </a:solidFill>
                <a:latin typeface="Arial"/>
                <a:ea typeface="Arial"/>
              </a:rPr>
              <a:t> sail </a:t>
            </a:r>
            <a:r>
              <a:rPr lang="en-US" sz="1400" b="0" strike="noStrike" spc="-1" dirty="0" err="1">
                <a:solidFill>
                  <a:srgbClr val="000000"/>
                </a:solidFill>
                <a:latin typeface="Arial"/>
                <a:ea typeface="Arial"/>
              </a:rPr>
              <a:t>cyfnod</a:t>
            </a:r>
            <a:r>
              <a:rPr lang="en-US" sz="1400" b="0" strike="noStrike" spc="-1" dirty="0">
                <a:solidFill>
                  <a:srgbClr val="000000"/>
                </a:solidFill>
                <a:latin typeface="Arial"/>
                <a:ea typeface="Arial"/>
              </a:rPr>
              <a:t> </a:t>
            </a:r>
            <a:r>
              <a:rPr lang="en-US" sz="1400" b="0" strike="noStrike" spc="-1" dirty="0" err="1">
                <a:solidFill>
                  <a:srgbClr val="000000"/>
                </a:solidFill>
                <a:latin typeface="Arial"/>
                <a:ea typeface="Arial"/>
              </a:rPr>
              <a:t>asesu</a:t>
            </a:r>
            <a:r>
              <a:rPr lang="en-US" sz="1400" b="0" strike="noStrike" spc="-1" dirty="0">
                <a:solidFill>
                  <a:srgbClr val="000000"/>
                </a:solidFill>
                <a:latin typeface="Arial"/>
                <a:ea typeface="Arial"/>
              </a:rPr>
              <a:t> o </a:t>
            </a:r>
            <a:r>
              <a:rPr lang="en-US" sz="1400" b="0" strike="noStrike" spc="-1" dirty="0" err="1">
                <a:solidFill>
                  <a:srgbClr val="000000"/>
                </a:solidFill>
                <a:latin typeface="Arial"/>
                <a:ea typeface="Arial"/>
              </a:rPr>
              <a:t>hanner</a:t>
            </a:r>
            <a:r>
              <a:rPr lang="en-US" sz="1400" b="0" strike="noStrike" spc="-1" dirty="0">
                <a:solidFill>
                  <a:srgbClr val="000000"/>
                </a:solidFill>
                <a:latin typeface="Arial"/>
                <a:ea typeface="Arial"/>
              </a:rPr>
              <a:t> </a:t>
            </a:r>
            <a:r>
              <a:rPr lang="en-US" sz="1400" b="0" strike="noStrike" spc="-1" dirty="0" err="1">
                <a:solidFill>
                  <a:srgbClr val="000000"/>
                </a:solidFill>
                <a:latin typeface="Arial"/>
                <a:ea typeface="Arial"/>
              </a:rPr>
              <a:t>tymor</a:t>
            </a:r>
            <a:r>
              <a:rPr lang="en-US" sz="1400" b="0" strike="noStrike" spc="-1" dirty="0">
                <a:solidFill>
                  <a:srgbClr val="000000"/>
                </a:solidFill>
                <a:latin typeface="Arial"/>
                <a:ea typeface="Arial"/>
              </a:rPr>
              <a:t>. </a:t>
            </a:r>
            <a:endParaRPr lang="en-US" sz="1400" b="0" strike="noStrike" spc="-1" dirty="0">
              <a:solidFill>
                <a:srgbClr val="000000"/>
              </a:solidFill>
              <a:latin typeface="Arial"/>
            </a:endParaRPr>
          </a:p>
          <a:p>
            <a:pPr marL="488880" indent="-348840">
              <a:lnSpc>
                <a:spcPct val="150000"/>
              </a:lnSpc>
              <a:buClr>
                <a:srgbClr val="000000"/>
              </a:buClr>
              <a:buFont typeface="StarSymbol"/>
              <a:buAutoNum type="arabicPeriod"/>
            </a:pPr>
            <a:r>
              <a:rPr lang="en-US" sz="1400" b="0" strike="noStrike" spc="-1" dirty="0">
                <a:solidFill>
                  <a:srgbClr val="000000"/>
                </a:solidFill>
                <a:latin typeface="Arial"/>
                <a:ea typeface="Arial"/>
              </a:rPr>
              <a:t>⁠Nodi </a:t>
            </a:r>
            <a:r>
              <a:rPr lang="en-US" sz="1400" b="0" strike="noStrike" spc="-1" dirty="0" err="1">
                <a:solidFill>
                  <a:srgbClr val="000000"/>
                </a:solidFill>
                <a:latin typeface="Arial"/>
                <a:ea typeface="Arial"/>
              </a:rPr>
              <a:t>amcanion</a:t>
            </a:r>
            <a:r>
              <a:rPr lang="en-US" sz="1400" b="0" strike="noStrike" spc="-1" dirty="0">
                <a:solidFill>
                  <a:srgbClr val="000000"/>
                </a:solidFill>
                <a:latin typeface="Arial"/>
                <a:ea typeface="Arial"/>
              </a:rPr>
              <a:t> </a:t>
            </a:r>
            <a:r>
              <a:rPr lang="en-US" sz="1400" b="0" strike="noStrike" spc="-1" dirty="0" err="1">
                <a:solidFill>
                  <a:srgbClr val="000000"/>
                </a:solidFill>
                <a:latin typeface="Arial"/>
                <a:ea typeface="Arial"/>
              </a:rPr>
              <a:t>dysgu</a:t>
            </a:r>
            <a:r>
              <a:rPr lang="en-US" sz="1400" b="0" strike="noStrike" spc="-1" dirty="0">
                <a:solidFill>
                  <a:srgbClr val="000000"/>
                </a:solidFill>
                <a:latin typeface="Arial"/>
                <a:ea typeface="Arial"/>
              </a:rPr>
              <a:t> addas </a:t>
            </a:r>
            <a:r>
              <a:rPr lang="en-US" sz="1400" b="0" strike="noStrike" spc="-1" dirty="0" err="1">
                <a:solidFill>
                  <a:srgbClr val="000000"/>
                </a:solidFill>
                <a:latin typeface="Arial"/>
                <a:ea typeface="Arial"/>
              </a:rPr>
              <a:t>sy'n</a:t>
            </a:r>
            <a:r>
              <a:rPr lang="en-US" sz="1400" b="0" strike="noStrike" spc="-1" dirty="0">
                <a:solidFill>
                  <a:srgbClr val="000000"/>
                </a:solidFill>
                <a:latin typeface="Arial"/>
                <a:ea typeface="Arial"/>
              </a:rPr>
              <a:t> </a:t>
            </a:r>
            <a:r>
              <a:rPr lang="en-US" sz="1400" b="0" strike="noStrike" spc="-1" dirty="0" err="1">
                <a:solidFill>
                  <a:srgbClr val="000000"/>
                </a:solidFill>
                <a:latin typeface="Arial"/>
                <a:ea typeface="Arial"/>
              </a:rPr>
              <a:t>cynnig</a:t>
            </a:r>
            <a:r>
              <a:rPr lang="en-US" sz="1400" b="0" strike="noStrike" spc="-1" dirty="0">
                <a:solidFill>
                  <a:srgbClr val="000000"/>
                </a:solidFill>
                <a:latin typeface="Arial"/>
                <a:ea typeface="Arial"/>
              </a:rPr>
              <a:t> </a:t>
            </a:r>
            <a:r>
              <a:rPr lang="en-US" sz="1400" b="0" strike="noStrike" spc="-1" dirty="0" err="1">
                <a:solidFill>
                  <a:srgbClr val="000000"/>
                </a:solidFill>
                <a:latin typeface="Arial"/>
                <a:ea typeface="Arial"/>
              </a:rPr>
              <a:t>heriau</a:t>
            </a:r>
            <a:r>
              <a:rPr lang="en-US" sz="1400" b="0" strike="noStrike" spc="-1" dirty="0">
                <a:solidFill>
                  <a:srgbClr val="000000"/>
                </a:solidFill>
                <a:latin typeface="Arial"/>
                <a:ea typeface="Arial"/>
              </a:rPr>
              <a:t> </a:t>
            </a:r>
            <a:r>
              <a:rPr lang="en-US" sz="1400" b="0" strike="noStrike" spc="-1" dirty="0" err="1">
                <a:solidFill>
                  <a:srgbClr val="000000"/>
                </a:solidFill>
                <a:latin typeface="Arial"/>
                <a:ea typeface="Arial"/>
              </a:rPr>
              <a:t>priodol</a:t>
            </a:r>
            <a:r>
              <a:rPr lang="en-US" sz="1400" b="0" strike="noStrike" spc="-1" dirty="0">
                <a:solidFill>
                  <a:srgbClr val="000000"/>
                </a:solidFill>
                <a:latin typeface="Arial"/>
                <a:ea typeface="Arial"/>
              </a:rPr>
              <a:t> </a:t>
            </a:r>
            <a:r>
              <a:rPr lang="en-US" sz="1400" b="0" strike="noStrike" spc="-1" dirty="0" err="1">
                <a:solidFill>
                  <a:srgbClr val="000000"/>
                </a:solidFill>
                <a:latin typeface="Arial"/>
                <a:ea typeface="Arial"/>
              </a:rPr>
              <a:t>ar</a:t>
            </a:r>
            <a:r>
              <a:rPr lang="en-US" sz="1400" b="0" strike="noStrike" spc="-1" dirty="0">
                <a:solidFill>
                  <a:srgbClr val="000000"/>
                </a:solidFill>
                <a:latin typeface="Arial"/>
                <a:ea typeface="Arial"/>
              </a:rPr>
              <a:t> sail </a:t>
            </a:r>
            <a:r>
              <a:rPr lang="en-US" sz="1400" b="0" strike="noStrike" spc="-1" dirty="0" err="1">
                <a:solidFill>
                  <a:srgbClr val="000000"/>
                </a:solidFill>
                <a:latin typeface="Arial"/>
                <a:ea typeface="Arial"/>
              </a:rPr>
              <a:t>targedau</a:t>
            </a:r>
            <a:r>
              <a:rPr lang="en-US" sz="1400" b="0" strike="noStrike" spc="-1" dirty="0">
                <a:solidFill>
                  <a:srgbClr val="000000"/>
                </a:solidFill>
                <a:latin typeface="Arial"/>
                <a:ea typeface="Arial"/>
              </a:rPr>
              <a:t> </a:t>
            </a:r>
            <a:r>
              <a:rPr lang="en-US" sz="1400" b="0" strike="noStrike" spc="-1" dirty="0" err="1">
                <a:solidFill>
                  <a:srgbClr val="000000"/>
                </a:solidFill>
                <a:latin typeface="Arial"/>
                <a:ea typeface="Arial"/>
              </a:rPr>
              <a:t>perthnasol</a:t>
            </a:r>
            <a:r>
              <a:rPr lang="en-US" sz="1400" b="0" strike="noStrike" spc="-1" dirty="0">
                <a:solidFill>
                  <a:srgbClr val="000000"/>
                </a:solidFill>
                <a:latin typeface="Arial"/>
                <a:ea typeface="Arial"/>
              </a:rPr>
              <a:t> ac </a:t>
            </a:r>
            <a:r>
              <a:rPr lang="en-US" sz="1400" b="0" strike="noStrike" spc="-1" dirty="0" err="1">
                <a:solidFill>
                  <a:srgbClr val="000000"/>
                </a:solidFill>
                <a:latin typeface="Arial"/>
                <a:ea typeface="Arial"/>
              </a:rPr>
              <a:t>ystyrlon</a:t>
            </a:r>
            <a:r>
              <a:rPr lang="en-US" sz="1400" b="0" strike="noStrike" spc="-1" dirty="0">
                <a:solidFill>
                  <a:srgbClr val="000000"/>
                </a:solidFill>
                <a:latin typeface="Arial"/>
                <a:ea typeface="Arial"/>
              </a:rPr>
              <a:t> </a:t>
            </a:r>
            <a:r>
              <a:rPr lang="en-US" sz="1400" b="0" strike="noStrike" spc="-1" dirty="0" err="1">
                <a:solidFill>
                  <a:srgbClr val="000000"/>
                </a:solidFill>
                <a:latin typeface="Arial"/>
                <a:ea typeface="Arial"/>
              </a:rPr>
              <a:t>i'r</a:t>
            </a:r>
            <a:r>
              <a:rPr lang="en-US" sz="1400" b="0" strike="noStrike" spc="-1" dirty="0">
                <a:solidFill>
                  <a:srgbClr val="000000"/>
                </a:solidFill>
                <a:latin typeface="Arial"/>
                <a:ea typeface="Arial"/>
              </a:rPr>
              <a:t> </a:t>
            </a:r>
            <a:r>
              <a:rPr lang="en-US" sz="1400" b="0" strike="noStrike" spc="-1" dirty="0" err="1">
                <a:solidFill>
                  <a:srgbClr val="000000"/>
                </a:solidFill>
                <a:latin typeface="Arial"/>
                <a:ea typeface="Arial"/>
              </a:rPr>
              <a:t>dysgwr</a:t>
            </a:r>
            <a:r>
              <a:rPr lang="en-US" sz="1400" b="0" strike="noStrike" spc="-1" dirty="0">
                <a:solidFill>
                  <a:srgbClr val="000000"/>
                </a:solidFill>
                <a:latin typeface="Arial"/>
                <a:ea typeface="Arial"/>
              </a:rPr>
              <a:t>.  </a:t>
            </a:r>
            <a:endParaRPr lang="en-US" sz="1400" b="0" strike="noStrike" spc="-1" dirty="0">
              <a:solidFill>
                <a:srgbClr val="000000"/>
              </a:solidFill>
              <a:latin typeface="Arial"/>
            </a:endParaRPr>
          </a:p>
          <a:p>
            <a:pPr marL="488880" indent="-348840">
              <a:lnSpc>
                <a:spcPct val="150000"/>
              </a:lnSpc>
              <a:buClr>
                <a:srgbClr val="000000"/>
              </a:buClr>
              <a:buFont typeface="StarSymbol"/>
              <a:buAutoNum type="arabicPeriod"/>
            </a:pPr>
            <a:r>
              <a:rPr lang="en-US" sz="1400" b="0" strike="noStrike" spc="-1" dirty="0" err="1">
                <a:solidFill>
                  <a:srgbClr val="000000"/>
                </a:solidFill>
                <a:latin typeface="Arial"/>
                <a:ea typeface="Arial"/>
              </a:rPr>
              <a:t>Caiff</a:t>
            </a:r>
            <a:r>
              <a:rPr lang="en-US" sz="1400" b="0" strike="noStrike" spc="-1" dirty="0">
                <a:solidFill>
                  <a:srgbClr val="000000"/>
                </a:solidFill>
                <a:latin typeface="Arial"/>
                <a:ea typeface="Arial"/>
              </a:rPr>
              <a:t> </a:t>
            </a:r>
            <a:r>
              <a:rPr lang="en-US" sz="1400" b="0" strike="noStrike" spc="-1" dirty="0" err="1">
                <a:solidFill>
                  <a:srgbClr val="000000"/>
                </a:solidFill>
                <a:latin typeface="Arial"/>
                <a:ea typeface="Arial"/>
              </a:rPr>
              <a:t>tystiolaeth</a:t>
            </a:r>
            <a:r>
              <a:rPr lang="en-US" sz="1400" b="0" strike="noStrike" spc="-1" dirty="0">
                <a:solidFill>
                  <a:srgbClr val="000000"/>
                </a:solidFill>
                <a:latin typeface="Arial"/>
                <a:ea typeface="Arial"/>
              </a:rPr>
              <a:t> o </a:t>
            </a:r>
            <a:r>
              <a:rPr lang="en-US" sz="1400" b="0" strike="noStrike" spc="-1" dirty="0" err="1">
                <a:solidFill>
                  <a:srgbClr val="000000"/>
                </a:solidFill>
                <a:latin typeface="Arial"/>
                <a:ea typeface="Arial"/>
              </a:rPr>
              <a:t>ddysgu</a:t>
            </a:r>
            <a:r>
              <a:rPr lang="en-US" sz="1400" b="0" strike="noStrike" spc="-1" dirty="0">
                <a:solidFill>
                  <a:srgbClr val="000000"/>
                </a:solidFill>
                <a:latin typeface="Arial"/>
                <a:ea typeface="Arial"/>
              </a:rPr>
              <a:t> </a:t>
            </a:r>
            <a:r>
              <a:rPr lang="en-US" sz="1400" b="0" strike="noStrike" spc="-1" dirty="0" err="1">
                <a:solidFill>
                  <a:srgbClr val="000000"/>
                </a:solidFill>
                <a:latin typeface="Arial"/>
                <a:ea typeface="Arial"/>
              </a:rPr>
              <a:t>ei</a:t>
            </a:r>
            <a:r>
              <a:rPr lang="en-US" sz="1400" b="0" strike="noStrike" spc="-1" dirty="0">
                <a:solidFill>
                  <a:srgbClr val="000000"/>
                </a:solidFill>
                <a:latin typeface="Arial"/>
                <a:ea typeface="Arial"/>
              </a:rPr>
              <a:t> </a:t>
            </a:r>
            <a:r>
              <a:rPr lang="en-US" sz="1400" b="0" strike="noStrike" spc="-1" dirty="0" err="1">
                <a:solidFill>
                  <a:srgbClr val="000000"/>
                </a:solidFill>
                <a:latin typeface="Arial"/>
                <a:ea typeface="Arial"/>
              </a:rPr>
              <a:t>olrhain</a:t>
            </a:r>
            <a:r>
              <a:rPr lang="en-US" sz="1400" b="0" strike="noStrike" spc="-1" dirty="0">
                <a:solidFill>
                  <a:srgbClr val="000000"/>
                </a:solidFill>
                <a:latin typeface="Arial"/>
                <a:ea typeface="Arial"/>
              </a:rPr>
              <a:t> </a:t>
            </a:r>
            <a:r>
              <a:rPr lang="en-US" sz="1400" b="0" strike="noStrike" spc="-1" dirty="0" err="1">
                <a:solidFill>
                  <a:srgbClr val="000000"/>
                </a:solidFill>
                <a:latin typeface="Arial"/>
                <a:ea typeface="Arial"/>
              </a:rPr>
              <a:t>yn</a:t>
            </a:r>
            <a:r>
              <a:rPr lang="en-US" sz="1400" b="0" strike="noStrike" spc="-1" dirty="0">
                <a:solidFill>
                  <a:srgbClr val="000000"/>
                </a:solidFill>
                <a:latin typeface="Arial"/>
                <a:ea typeface="Arial"/>
              </a:rPr>
              <a:t> </a:t>
            </a:r>
            <a:r>
              <a:rPr lang="en-US" sz="1400" b="0" strike="noStrike" spc="-1" dirty="0" err="1">
                <a:solidFill>
                  <a:srgbClr val="000000"/>
                </a:solidFill>
                <a:latin typeface="Arial"/>
                <a:ea typeface="Arial"/>
              </a:rPr>
              <a:t>glir</a:t>
            </a:r>
            <a:r>
              <a:rPr lang="en-US" sz="1400" b="0" strike="noStrike" spc="-1" dirty="0">
                <a:solidFill>
                  <a:srgbClr val="000000"/>
                </a:solidFill>
                <a:latin typeface="Arial"/>
                <a:ea typeface="Arial"/>
              </a:rPr>
              <a:t> ac </a:t>
            </a:r>
            <a:r>
              <a:rPr lang="en-US" sz="1400" b="0" strike="noStrike" spc="-1" dirty="0" err="1">
                <a:solidFill>
                  <a:srgbClr val="000000"/>
                </a:solidFill>
                <a:latin typeface="Arial"/>
                <a:ea typeface="Arial"/>
              </a:rPr>
              <a:t>yn</a:t>
            </a:r>
            <a:r>
              <a:rPr lang="en-US" sz="1400" b="0" strike="noStrike" spc="-1" dirty="0">
                <a:solidFill>
                  <a:srgbClr val="000000"/>
                </a:solidFill>
                <a:latin typeface="Arial"/>
                <a:ea typeface="Arial"/>
              </a:rPr>
              <a:t> </a:t>
            </a:r>
            <a:r>
              <a:rPr lang="en-US" sz="1400" b="0" strike="noStrike" spc="-1" dirty="0" err="1">
                <a:solidFill>
                  <a:srgbClr val="000000"/>
                </a:solidFill>
                <a:latin typeface="Arial"/>
                <a:ea typeface="Arial"/>
              </a:rPr>
              <a:t>briodol</a:t>
            </a:r>
            <a:r>
              <a:rPr lang="en-US" sz="1400" b="0" strike="noStrike" spc="-1" dirty="0">
                <a:solidFill>
                  <a:srgbClr val="000000"/>
                </a:solidFill>
                <a:latin typeface="Arial"/>
                <a:ea typeface="Arial"/>
              </a:rPr>
              <a:t> (</a:t>
            </a:r>
            <a:r>
              <a:rPr lang="en-US" sz="1400" b="0" strike="noStrike" spc="-1" dirty="0" err="1">
                <a:solidFill>
                  <a:srgbClr val="000000"/>
                </a:solidFill>
                <a:latin typeface="Arial"/>
                <a:ea typeface="Arial"/>
              </a:rPr>
              <a:t>asesiad</a:t>
            </a:r>
            <a:r>
              <a:rPr lang="en-US" sz="1400" b="0" strike="noStrike" spc="-1" dirty="0">
                <a:solidFill>
                  <a:srgbClr val="000000"/>
                </a:solidFill>
                <a:latin typeface="Arial"/>
                <a:ea typeface="Arial"/>
              </a:rPr>
              <a:t> </a:t>
            </a:r>
            <a:r>
              <a:rPr lang="en-US" sz="1400" b="0" strike="noStrike" spc="-1" dirty="0" err="1">
                <a:solidFill>
                  <a:srgbClr val="000000"/>
                </a:solidFill>
                <a:latin typeface="Arial"/>
                <a:ea typeface="Arial"/>
              </a:rPr>
              <a:t>ffurfiannol</a:t>
            </a:r>
            <a:r>
              <a:rPr lang="en-US" sz="1400" b="0" strike="noStrike" spc="-1" dirty="0">
                <a:solidFill>
                  <a:srgbClr val="000000"/>
                </a:solidFill>
                <a:latin typeface="Arial"/>
                <a:ea typeface="Arial"/>
              </a:rPr>
              <a:t>), </a:t>
            </a:r>
            <a:r>
              <a:rPr lang="en-US" sz="1400" b="0" strike="noStrike" spc="-1" dirty="0" err="1">
                <a:solidFill>
                  <a:srgbClr val="000000"/>
                </a:solidFill>
                <a:latin typeface="Arial"/>
                <a:ea typeface="Arial"/>
              </a:rPr>
              <a:t>gan</a:t>
            </a:r>
            <a:r>
              <a:rPr lang="en-US" sz="1400" b="0" strike="noStrike" spc="-1" dirty="0">
                <a:solidFill>
                  <a:srgbClr val="000000"/>
                </a:solidFill>
                <a:latin typeface="Arial"/>
                <a:ea typeface="Arial"/>
              </a:rPr>
              <a:t> </a:t>
            </a:r>
            <a:r>
              <a:rPr lang="en-US" sz="1400" b="0" strike="noStrike" spc="-1" dirty="0" err="1">
                <a:solidFill>
                  <a:srgbClr val="000000"/>
                </a:solidFill>
                <a:latin typeface="Arial"/>
                <a:ea typeface="Arial"/>
              </a:rPr>
              <a:t>gyfeirio</a:t>
            </a:r>
            <a:r>
              <a:rPr lang="en-US" sz="1400" b="0" strike="noStrike" spc="-1" dirty="0">
                <a:solidFill>
                  <a:srgbClr val="000000"/>
                </a:solidFill>
                <a:latin typeface="Arial"/>
                <a:ea typeface="Arial"/>
              </a:rPr>
              <a:t> at </a:t>
            </a:r>
            <a:r>
              <a:rPr lang="en-US" sz="1400" b="0" strike="noStrike" spc="-1" dirty="0" err="1">
                <a:solidFill>
                  <a:srgbClr val="000000"/>
                </a:solidFill>
                <a:latin typeface="Arial"/>
                <a:ea typeface="Arial"/>
              </a:rPr>
              <a:t>amcanion</a:t>
            </a:r>
            <a:r>
              <a:rPr lang="en-US" sz="1400" b="0" strike="noStrike" spc="-1" dirty="0">
                <a:solidFill>
                  <a:srgbClr val="000000"/>
                </a:solidFill>
                <a:latin typeface="Arial"/>
                <a:ea typeface="Arial"/>
              </a:rPr>
              <a:t> </a:t>
            </a:r>
            <a:r>
              <a:rPr lang="en-US" sz="1400" b="0" strike="noStrike" spc="-1" dirty="0" err="1">
                <a:solidFill>
                  <a:srgbClr val="000000"/>
                </a:solidFill>
                <a:latin typeface="Arial"/>
                <a:ea typeface="Arial"/>
              </a:rPr>
              <a:t>dysgu</a:t>
            </a:r>
            <a:r>
              <a:rPr lang="en-US" sz="1400" b="0" strike="noStrike" spc="-1" dirty="0">
                <a:solidFill>
                  <a:srgbClr val="000000"/>
                </a:solidFill>
                <a:latin typeface="Arial"/>
                <a:ea typeface="Arial"/>
              </a:rPr>
              <a:t> </a:t>
            </a:r>
            <a:r>
              <a:rPr lang="en-US" sz="1400" b="0" strike="noStrike" spc="-1" dirty="0" err="1">
                <a:solidFill>
                  <a:srgbClr val="000000"/>
                </a:solidFill>
                <a:latin typeface="Arial"/>
                <a:ea typeface="Arial"/>
              </a:rPr>
              <a:t>a'i</a:t>
            </a:r>
            <a:r>
              <a:rPr lang="en-US" sz="1400" b="0" strike="noStrike" spc="-1" dirty="0">
                <a:solidFill>
                  <a:srgbClr val="000000"/>
                </a:solidFill>
                <a:latin typeface="Arial"/>
                <a:ea typeface="Arial"/>
              </a:rPr>
              <a:t> </a:t>
            </a:r>
            <a:r>
              <a:rPr lang="en-US" sz="1400" b="0" strike="noStrike" spc="-1" dirty="0" err="1">
                <a:solidFill>
                  <a:srgbClr val="000000"/>
                </a:solidFill>
                <a:latin typeface="Arial"/>
                <a:ea typeface="Arial"/>
              </a:rPr>
              <a:t>adolygu</a:t>
            </a:r>
            <a:r>
              <a:rPr lang="en-US" sz="1400" b="0" strike="noStrike" spc="-1" dirty="0">
                <a:solidFill>
                  <a:srgbClr val="000000"/>
                </a:solidFill>
                <a:latin typeface="Arial"/>
                <a:ea typeface="Arial"/>
              </a:rPr>
              <a:t> </a:t>
            </a:r>
            <a:r>
              <a:rPr lang="en-US" sz="1400" b="0" strike="noStrike" spc="-1" dirty="0" err="1">
                <a:solidFill>
                  <a:srgbClr val="000000"/>
                </a:solidFill>
                <a:latin typeface="Arial"/>
                <a:ea typeface="Arial"/>
              </a:rPr>
              <a:t>yn</a:t>
            </a:r>
            <a:r>
              <a:rPr lang="en-US" sz="1400" b="0" strike="noStrike" spc="-1" dirty="0">
                <a:solidFill>
                  <a:srgbClr val="000000"/>
                </a:solidFill>
                <a:latin typeface="Arial"/>
                <a:ea typeface="Arial"/>
              </a:rPr>
              <a:t> y </a:t>
            </a:r>
            <a:r>
              <a:rPr lang="en-US" sz="1400" b="0" strike="noStrike" spc="-1" dirty="0" err="1">
                <a:solidFill>
                  <a:srgbClr val="000000"/>
                </a:solidFill>
                <a:latin typeface="Arial"/>
                <a:ea typeface="Arial"/>
              </a:rPr>
              <a:t>dosbarth</a:t>
            </a:r>
            <a:r>
              <a:rPr lang="en-US" sz="1400" b="0" strike="noStrike" spc="-1" dirty="0">
                <a:solidFill>
                  <a:srgbClr val="000000"/>
                </a:solidFill>
                <a:latin typeface="Arial"/>
                <a:ea typeface="Arial"/>
              </a:rPr>
              <a:t>/</a:t>
            </a:r>
            <a:r>
              <a:rPr lang="en-US" sz="1400" b="0" strike="noStrike" spc="-1" dirty="0" err="1">
                <a:solidFill>
                  <a:srgbClr val="000000"/>
                </a:solidFill>
                <a:latin typeface="Arial"/>
                <a:ea typeface="Arial"/>
              </a:rPr>
              <a:t>tiwtorialau</a:t>
            </a:r>
            <a:r>
              <a:rPr lang="en-US" sz="1400" b="0" strike="noStrike" spc="-1" dirty="0">
                <a:solidFill>
                  <a:srgbClr val="000000"/>
                </a:solidFill>
                <a:latin typeface="Arial"/>
                <a:ea typeface="Arial"/>
              </a:rPr>
              <a:t> </a:t>
            </a:r>
            <a:r>
              <a:rPr lang="en-US" sz="1400" b="0" strike="noStrike" spc="-1" dirty="0" err="1">
                <a:solidFill>
                  <a:srgbClr val="000000"/>
                </a:solidFill>
                <a:latin typeface="Arial"/>
                <a:ea typeface="Arial"/>
              </a:rPr>
              <a:t>personol</a:t>
            </a:r>
            <a:r>
              <a:rPr lang="en-US" sz="1400" b="0" strike="noStrike" spc="-1" dirty="0">
                <a:solidFill>
                  <a:srgbClr val="000000"/>
                </a:solidFill>
                <a:latin typeface="Arial"/>
                <a:ea typeface="Arial"/>
              </a:rPr>
              <a:t>.</a:t>
            </a:r>
            <a:endParaRPr lang="en-US" sz="1400" b="0" strike="noStrike" spc="-1" dirty="0">
              <a:solidFill>
                <a:srgbClr val="000000"/>
              </a:solidFill>
              <a:latin typeface="Arial"/>
            </a:endParaRPr>
          </a:p>
          <a:p>
            <a:pPr marL="488880" indent="-348840">
              <a:lnSpc>
                <a:spcPct val="150000"/>
              </a:lnSpc>
              <a:buClr>
                <a:srgbClr val="000000"/>
              </a:buClr>
              <a:buFont typeface="StarSymbol"/>
              <a:buAutoNum type="arabicPeriod"/>
            </a:pPr>
            <a:r>
              <a:rPr lang="en-US" sz="1400" b="0" strike="noStrike" spc="-1" dirty="0" err="1">
                <a:solidFill>
                  <a:srgbClr val="000000"/>
                </a:solidFill>
                <a:latin typeface="Arial"/>
                <a:ea typeface="Arial"/>
              </a:rPr>
              <a:t>Adolygiad</a:t>
            </a:r>
            <a:r>
              <a:rPr lang="en-US" sz="1400" b="0" strike="noStrike" spc="-1" dirty="0">
                <a:solidFill>
                  <a:srgbClr val="000000"/>
                </a:solidFill>
                <a:latin typeface="Arial"/>
                <a:ea typeface="Arial"/>
              </a:rPr>
              <a:t> o </a:t>
            </a:r>
            <a:r>
              <a:rPr lang="en-US" sz="1400" b="0" strike="noStrike" spc="-1" dirty="0" err="1">
                <a:solidFill>
                  <a:srgbClr val="000000"/>
                </a:solidFill>
                <a:latin typeface="Arial"/>
                <a:ea typeface="Arial"/>
              </a:rPr>
              <a:t>berfformiad</a:t>
            </a:r>
            <a:r>
              <a:rPr lang="en-US" sz="1400" b="0" strike="noStrike" spc="-1" dirty="0">
                <a:solidFill>
                  <a:srgbClr val="000000"/>
                </a:solidFill>
                <a:latin typeface="Arial"/>
                <a:ea typeface="Arial"/>
              </a:rPr>
              <a:t> </a:t>
            </a:r>
            <a:r>
              <a:rPr lang="en-US" sz="1400" b="0" strike="noStrike" spc="-1" dirty="0" err="1">
                <a:solidFill>
                  <a:srgbClr val="000000"/>
                </a:solidFill>
                <a:latin typeface="Arial"/>
                <a:ea typeface="Arial"/>
              </a:rPr>
              <a:t>cyffredinol</a:t>
            </a:r>
            <a:r>
              <a:rPr lang="en-US" sz="1400" b="0" strike="noStrike" spc="-1" dirty="0">
                <a:solidFill>
                  <a:srgbClr val="000000"/>
                </a:solidFill>
                <a:latin typeface="Arial"/>
                <a:ea typeface="Arial"/>
              </a:rPr>
              <a:t> y </a:t>
            </a:r>
            <a:r>
              <a:rPr lang="en-US" sz="1400" b="0" strike="noStrike" spc="-1" dirty="0" err="1">
                <a:solidFill>
                  <a:srgbClr val="000000"/>
                </a:solidFill>
                <a:latin typeface="Arial"/>
                <a:ea typeface="Arial"/>
              </a:rPr>
              <a:t>dysgwr</a:t>
            </a:r>
            <a:r>
              <a:rPr lang="en-US" sz="1400" b="0" strike="noStrike" spc="-1" dirty="0">
                <a:solidFill>
                  <a:srgbClr val="000000"/>
                </a:solidFill>
                <a:latin typeface="Arial"/>
                <a:ea typeface="Arial"/>
              </a:rPr>
              <a:t>: </a:t>
            </a:r>
            <a:r>
              <a:rPr lang="en-US" sz="1400" b="0" strike="noStrike" spc="-1" dirty="0" err="1">
                <a:solidFill>
                  <a:srgbClr val="000000"/>
                </a:solidFill>
                <a:latin typeface="Arial"/>
                <a:ea typeface="Arial"/>
              </a:rPr>
              <a:t>dangos</a:t>
            </a:r>
            <a:r>
              <a:rPr lang="en-US" sz="1400" b="0" strike="noStrike" spc="-1" dirty="0">
                <a:solidFill>
                  <a:srgbClr val="000000"/>
                </a:solidFill>
                <a:latin typeface="Arial"/>
                <a:ea typeface="Arial"/>
              </a:rPr>
              <a:t> </a:t>
            </a:r>
            <a:r>
              <a:rPr lang="en-US" sz="1400" b="0" strike="noStrike" spc="-1" dirty="0" err="1">
                <a:solidFill>
                  <a:srgbClr val="000000"/>
                </a:solidFill>
                <a:latin typeface="Arial"/>
                <a:ea typeface="Arial"/>
              </a:rPr>
              <a:t>dilyniant</a:t>
            </a:r>
            <a:r>
              <a:rPr lang="en-US" sz="1400" b="0" strike="noStrike" spc="-1" dirty="0">
                <a:solidFill>
                  <a:srgbClr val="000000"/>
                </a:solidFill>
                <a:latin typeface="Arial"/>
                <a:ea typeface="Arial"/>
              </a:rPr>
              <a:t>, </a:t>
            </a:r>
            <a:r>
              <a:rPr lang="en-US" sz="1400" b="0" strike="noStrike" spc="-1" dirty="0" err="1">
                <a:solidFill>
                  <a:srgbClr val="000000"/>
                </a:solidFill>
                <a:latin typeface="Arial"/>
                <a:ea typeface="Arial"/>
              </a:rPr>
              <a:t>cyflawniad</a:t>
            </a:r>
            <a:r>
              <a:rPr lang="en-US" sz="1400" b="0" strike="noStrike" spc="-1" dirty="0">
                <a:solidFill>
                  <a:srgbClr val="000000"/>
                </a:solidFill>
                <a:latin typeface="Arial"/>
                <a:ea typeface="Arial"/>
              </a:rPr>
              <a:t> </a:t>
            </a:r>
            <a:r>
              <a:rPr lang="en-US" sz="1400" b="0" strike="noStrike" spc="-1" dirty="0" err="1">
                <a:solidFill>
                  <a:srgbClr val="000000"/>
                </a:solidFill>
                <a:latin typeface="Arial"/>
                <a:ea typeface="Arial"/>
              </a:rPr>
              <a:t>ar</a:t>
            </a:r>
            <a:r>
              <a:rPr lang="en-US" sz="1400" b="0" strike="noStrike" spc="-1" dirty="0">
                <a:solidFill>
                  <a:srgbClr val="000000"/>
                </a:solidFill>
                <a:latin typeface="Arial"/>
                <a:ea typeface="Arial"/>
              </a:rPr>
              <a:t> </a:t>
            </a:r>
            <a:r>
              <a:rPr lang="en-US" sz="1400" b="0" strike="noStrike" spc="-1" dirty="0" err="1">
                <a:solidFill>
                  <a:srgbClr val="000000"/>
                </a:solidFill>
                <a:latin typeface="Arial"/>
                <a:ea typeface="Arial"/>
              </a:rPr>
              <a:t>ddiwedd</a:t>
            </a:r>
            <a:r>
              <a:rPr lang="en-US" sz="1400" b="0" strike="noStrike" spc="-1" dirty="0">
                <a:solidFill>
                  <a:srgbClr val="000000"/>
                </a:solidFill>
                <a:latin typeface="Arial"/>
                <a:ea typeface="Arial"/>
              </a:rPr>
              <a:t> y </a:t>
            </a:r>
            <a:r>
              <a:rPr lang="en-US" sz="1400" b="0" strike="noStrike" spc="-1" dirty="0" err="1">
                <a:solidFill>
                  <a:srgbClr val="000000"/>
                </a:solidFill>
                <a:latin typeface="Arial"/>
                <a:ea typeface="Arial"/>
              </a:rPr>
              <a:t>rhaglen</a:t>
            </a:r>
            <a:r>
              <a:rPr lang="en-US" sz="1400" b="0" strike="noStrike" spc="-1" dirty="0">
                <a:solidFill>
                  <a:srgbClr val="000000"/>
                </a:solidFill>
                <a:latin typeface="Arial"/>
                <a:ea typeface="Arial"/>
              </a:rPr>
              <a:t>, a </a:t>
            </a:r>
            <a:r>
              <a:rPr lang="en-US" sz="1400" b="0" strike="noStrike" spc="-1" dirty="0" err="1">
                <a:solidFill>
                  <a:srgbClr val="000000"/>
                </a:solidFill>
                <a:latin typeface="Arial"/>
                <a:ea typeface="Arial"/>
              </a:rPr>
              <a:t>chyflawniad</a:t>
            </a:r>
            <a:r>
              <a:rPr lang="en-US" sz="1400" b="0" strike="noStrike" spc="-1" dirty="0">
                <a:solidFill>
                  <a:srgbClr val="000000"/>
                </a:solidFill>
                <a:latin typeface="Arial"/>
                <a:ea typeface="Arial"/>
              </a:rPr>
              <a:t> </a:t>
            </a:r>
            <a:r>
              <a:rPr lang="en-US" sz="1400" b="0" strike="noStrike" spc="-1" dirty="0" err="1">
                <a:solidFill>
                  <a:srgbClr val="000000"/>
                </a:solidFill>
                <a:latin typeface="Arial"/>
                <a:ea typeface="Arial"/>
              </a:rPr>
              <a:t>cymwysterau</a:t>
            </a:r>
            <a:r>
              <a:rPr lang="en-US" sz="1400" b="0" strike="noStrike" spc="-1" dirty="0">
                <a:solidFill>
                  <a:srgbClr val="000000"/>
                </a:solidFill>
                <a:latin typeface="Arial"/>
                <a:ea typeface="Arial"/>
              </a:rPr>
              <a:t> </a:t>
            </a:r>
            <a:r>
              <a:rPr lang="en-US" sz="1400" b="0" strike="noStrike" spc="-1" dirty="0" err="1">
                <a:solidFill>
                  <a:srgbClr val="000000"/>
                </a:solidFill>
                <a:latin typeface="Arial"/>
                <a:ea typeface="Arial"/>
              </a:rPr>
              <a:t>fel</a:t>
            </a:r>
            <a:r>
              <a:rPr lang="en-US" sz="1400" b="0" strike="noStrike" spc="-1" dirty="0">
                <a:solidFill>
                  <a:srgbClr val="000000"/>
                </a:solidFill>
                <a:latin typeface="Arial"/>
                <a:ea typeface="Arial"/>
              </a:rPr>
              <a:t> y </a:t>
            </a:r>
            <a:r>
              <a:rPr lang="en-US" sz="1400" b="0" strike="noStrike" spc="-1" dirty="0" err="1">
                <a:solidFill>
                  <a:srgbClr val="000000"/>
                </a:solidFill>
                <a:latin typeface="Arial"/>
                <a:ea typeface="Arial"/>
              </a:rPr>
              <a:t>bo'n</a:t>
            </a:r>
            <a:r>
              <a:rPr lang="en-US" sz="1400" b="0" strike="noStrike" spc="-1" dirty="0">
                <a:solidFill>
                  <a:srgbClr val="000000"/>
                </a:solidFill>
                <a:latin typeface="Arial"/>
                <a:ea typeface="Arial"/>
              </a:rPr>
              <a:t> </a:t>
            </a:r>
            <a:r>
              <a:rPr lang="en-US" sz="1400" b="0" strike="noStrike" spc="-1" dirty="0" err="1">
                <a:solidFill>
                  <a:srgbClr val="000000"/>
                </a:solidFill>
                <a:latin typeface="Arial"/>
                <a:ea typeface="Arial"/>
              </a:rPr>
              <a:t>briodol</a:t>
            </a:r>
            <a:r>
              <a:rPr lang="en-US" sz="1400" b="0" strike="noStrike" spc="-1" dirty="0">
                <a:solidFill>
                  <a:srgbClr val="000000"/>
                </a:solidFill>
                <a:latin typeface="Arial"/>
                <a:ea typeface="Arial"/>
              </a:rPr>
              <a:t>.</a:t>
            </a:r>
            <a:endParaRPr lang="en-US" sz="1400" b="0" strike="noStrike" spc="-1" dirty="0">
              <a:solidFill>
                <a:srgbClr val="000000"/>
              </a:solidFill>
              <a:latin typeface="Arial"/>
            </a:endParaRPr>
          </a:p>
          <a:p>
            <a:pPr>
              <a:lnSpc>
                <a:spcPct val="100000"/>
              </a:lnSpc>
            </a:pPr>
            <a:endParaRPr lang="en-US" sz="1400" b="0" strike="noStrike" spc="-1" dirty="0">
              <a:solidFill>
                <a:srgbClr val="000000"/>
              </a:solidFill>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fade">
                                      <p:cBhvr additive="repl">
                                        <p:cTn id="7" dur="1000"/>
                                        <p:tgtEl>
                                          <p:spTgt spid="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nodeType="clickEffect">
                                  <p:stCondLst>
                                    <p:cond delay="0"/>
                                  </p:stCondLst>
                                  <p:childTnLst>
                                    <p:set>
                                      <p:cBhvr>
                                        <p:cTn id="11" dur="1" fill="hold">
                                          <p:stCondLst>
                                            <p:cond delay="0"/>
                                          </p:stCondLst>
                                        </p:cTn>
                                        <p:tgtEl>
                                          <p:spTgt spid="42">
                                            <p:txEl>
                                              <p:pRg st="1" end="1"/>
                                            </p:txEl>
                                          </p:spTgt>
                                        </p:tgtEl>
                                        <p:attrNameLst>
                                          <p:attrName>style.visibility</p:attrName>
                                        </p:attrNameLst>
                                      </p:cBhvr>
                                      <p:to>
                                        <p:strVal val="visible"/>
                                      </p:to>
                                    </p:set>
                                    <p:animEffect transition="in" filter="fade">
                                      <p:cBhvr additive="repl">
                                        <p:cTn id="12" dur="1000"/>
                                        <p:tgtEl>
                                          <p:spTgt spid="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nodeType="clickEffect">
                                  <p:stCondLst>
                                    <p:cond delay="0"/>
                                  </p:stCondLst>
                                  <p:childTnLst>
                                    <p:set>
                                      <p:cBhvr>
                                        <p:cTn id="16" dur="1" fill="hold">
                                          <p:stCondLst>
                                            <p:cond delay="0"/>
                                          </p:stCondLst>
                                        </p:cTn>
                                        <p:tgtEl>
                                          <p:spTgt spid="42">
                                            <p:txEl>
                                              <p:pRg st="2" end="2"/>
                                            </p:txEl>
                                          </p:spTgt>
                                        </p:tgtEl>
                                        <p:attrNameLst>
                                          <p:attrName>style.visibility</p:attrName>
                                        </p:attrNameLst>
                                      </p:cBhvr>
                                      <p:to>
                                        <p:strVal val="visible"/>
                                      </p:to>
                                    </p:set>
                                    <p:animEffect transition="in" filter="fade">
                                      <p:cBhvr additive="repl">
                                        <p:cTn id="17" dur="1000"/>
                                        <p:tgtEl>
                                          <p:spTgt spid="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fill="hold" nodeType="clickEffect">
                                  <p:stCondLst>
                                    <p:cond delay="0"/>
                                  </p:stCondLst>
                                  <p:childTnLst>
                                    <p:set>
                                      <p:cBhvr>
                                        <p:cTn id="21" dur="1" fill="hold">
                                          <p:stCondLst>
                                            <p:cond delay="0"/>
                                          </p:stCondLst>
                                        </p:cTn>
                                        <p:tgtEl>
                                          <p:spTgt spid="42">
                                            <p:txEl>
                                              <p:pRg st="3" end="3"/>
                                            </p:txEl>
                                          </p:spTgt>
                                        </p:tgtEl>
                                        <p:attrNameLst>
                                          <p:attrName>style.visibility</p:attrName>
                                        </p:attrNameLst>
                                      </p:cBhvr>
                                      <p:to>
                                        <p:strVal val="visible"/>
                                      </p:to>
                                    </p:set>
                                    <p:animEffect transition="in" filter="fade">
                                      <p:cBhvr additive="repl">
                                        <p:cTn id="22" dur="1000"/>
                                        <p:tgtEl>
                                          <p:spTgt spid="4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fill="hold" nodeType="clickEffect">
                                  <p:stCondLst>
                                    <p:cond delay="0"/>
                                  </p:stCondLst>
                                  <p:childTnLst>
                                    <p:set>
                                      <p:cBhvr>
                                        <p:cTn id="26" dur="1" fill="hold">
                                          <p:stCondLst>
                                            <p:cond delay="0"/>
                                          </p:stCondLst>
                                        </p:cTn>
                                        <p:tgtEl>
                                          <p:spTgt spid="42">
                                            <p:txEl>
                                              <p:pRg st="4" end="4"/>
                                            </p:txEl>
                                          </p:spTgt>
                                        </p:tgtEl>
                                        <p:attrNameLst>
                                          <p:attrName>style.visibility</p:attrName>
                                        </p:attrNameLst>
                                      </p:cBhvr>
                                      <p:to>
                                        <p:strVal val="visible"/>
                                      </p:to>
                                    </p:set>
                                    <p:animEffect transition="in" filter="fade">
                                      <p:cBhvr additive="repl">
                                        <p:cTn id="27" dur="1000"/>
                                        <p:tgtEl>
                                          <p:spTgt spid="4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fill="hold" nodeType="clickEffect">
                                  <p:stCondLst>
                                    <p:cond delay="0"/>
                                  </p:stCondLst>
                                  <p:childTnLst>
                                    <p:set>
                                      <p:cBhvr>
                                        <p:cTn id="31" dur="1" fill="hold">
                                          <p:stCondLst>
                                            <p:cond delay="0"/>
                                          </p:stCondLst>
                                        </p:cTn>
                                        <p:tgtEl>
                                          <p:spTgt spid="42">
                                            <p:txEl>
                                              <p:pRg st="5" end="5"/>
                                            </p:txEl>
                                          </p:spTgt>
                                        </p:tgtEl>
                                        <p:attrNameLst>
                                          <p:attrName>style.visibility</p:attrName>
                                        </p:attrNameLst>
                                      </p:cBhvr>
                                      <p:to>
                                        <p:strVal val="visible"/>
                                      </p:to>
                                    </p:set>
                                    <p:animEffect transition="in" filter="fade">
                                      <p:cBhvr additive="repl">
                                        <p:cTn id="32" dur="1000"/>
                                        <p:tgtEl>
                                          <p:spTgt spid="4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1280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AF7B51"/>
              </a:buClr>
              <a:buSzPts val="3000"/>
              <a:buFont typeface="Nunito"/>
              <a:buNone/>
            </a:pPr>
            <a:r>
              <a:rPr lang="en-GB" b="1">
                <a:solidFill>
                  <a:srgbClr val="000000"/>
                </a:solidFill>
                <a:latin typeface="Arial Narrow"/>
                <a:ea typeface="Arial Narrow"/>
                <a:cs typeface="Arial Narrow"/>
                <a:sym typeface="Arial Narrow"/>
              </a:rPr>
              <a:t>RARPA </a:t>
            </a:r>
            <a:r>
              <a:rPr lang="en-GB" sz="2200" b="1">
                <a:solidFill>
                  <a:srgbClr val="000000"/>
                </a:solidFill>
                <a:latin typeface="Arial Narrow"/>
                <a:ea typeface="Arial Narrow"/>
                <a:cs typeface="Arial Narrow"/>
                <a:sym typeface="Arial Narrow"/>
              </a:rPr>
              <a:t>(Recognising and Recording Progress and Achievement)</a:t>
            </a:r>
            <a:endParaRPr sz="2200">
              <a:solidFill>
                <a:srgbClr val="000000"/>
              </a:solidFill>
              <a:latin typeface="Arial Narrow"/>
              <a:ea typeface="Arial Narrow"/>
              <a:cs typeface="Arial Narrow"/>
              <a:sym typeface="Arial Narrow"/>
            </a:endParaRPr>
          </a:p>
          <a:p>
            <a:pPr marL="0" lvl="0" indent="0" algn="l" rtl="0">
              <a:spcBef>
                <a:spcPts val="0"/>
              </a:spcBef>
              <a:spcAft>
                <a:spcPts val="0"/>
              </a:spcAft>
              <a:buNone/>
            </a:pPr>
            <a:endParaRPr/>
          </a:p>
        </p:txBody>
      </p:sp>
      <p:sp>
        <p:nvSpPr>
          <p:cNvPr id="61" name="Google Shape;61;p14"/>
          <p:cNvSpPr txBox="1">
            <a:spLocks noGrp="1"/>
          </p:cNvSpPr>
          <p:nvPr>
            <p:ph type="body" idx="1"/>
          </p:nvPr>
        </p:nvSpPr>
        <p:spPr>
          <a:xfrm>
            <a:off x="239650" y="700750"/>
            <a:ext cx="8520600" cy="42996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GB" sz="1400">
                <a:solidFill>
                  <a:srgbClr val="000000"/>
                </a:solidFill>
              </a:rPr>
              <a:t>RARPA is a customised learning journey using the following  5 elements. </a:t>
            </a:r>
            <a:endParaRPr sz="1400">
              <a:solidFill>
                <a:srgbClr val="000000"/>
              </a:solidFill>
            </a:endParaRPr>
          </a:p>
          <a:p>
            <a:pPr marL="488950" lvl="0" indent="-349250" algn="l" rtl="0">
              <a:lnSpc>
                <a:spcPct val="150000"/>
              </a:lnSpc>
              <a:spcBef>
                <a:spcPts val="0"/>
              </a:spcBef>
              <a:spcAft>
                <a:spcPts val="0"/>
              </a:spcAft>
              <a:buClr>
                <a:srgbClr val="000000"/>
              </a:buClr>
              <a:buSzPts val="1400"/>
              <a:buFont typeface="Arial"/>
              <a:buAutoNum type="arabicPeriod"/>
            </a:pPr>
            <a:r>
              <a:rPr lang="en-GB" sz="1400">
                <a:solidFill>
                  <a:srgbClr val="000000"/>
                </a:solidFill>
              </a:rPr>
              <a:t>Agree the personalised learner journey aim at the start of the programme – What is the long term goal? Why is the learner coming to college?</a:t>
            </a:r>
            <a:endParaRPr sz="1400">
              <a:solidFill>
                <a:srgbClr val="000000"/>
              </a:solidFill>
            </a:endParaRPr>
          </a:p>
          <a:p>
            <a:pPr marL="488950" lvl="0" indent="-349250" algn="l" rtl="0">
              <a:lnSpc>
                <a:spcPct val="150000"/>
              </a:lnSpc>
              <a:spcBef>
                <a:spcPts val="0"/>
              </a:spcBef>
              <a:spcAft>
                <a:spcPts val="0"/>
              </a:spcAft>
              <a:buClr>
                <a:srgbClr val="000000"/>
              </a:buClr>
              <a:buSzPts val="1400"/>
              <a:buFont typeface="Arial"/>
              <a:buAutoNum type="arabicPeriod"/>
            </a:pPr>
            <a:r>
              <a:rPr lang="en-GB" sz="1400">
                <a:solidFill>
                  <a:srgbClr val="000000"/>
                </a:solidFill>
              </a:rPr>
              <a:t>Undertake a robust initial assessment and establish the starting point based on a half term period of assessment.</a:t>
            </a:r>
            <a:endParaRPr sz="1400">
              <a:solidFill>
                <a:srgbClr val="000000"/>
              </a:solidFill>
            </a:endParaRPr>
          </a:p>
          <a:p>
            <a:pPr marL="488950" lvl="0" indent="-349250" algn="l" rtl="0">
              <a:lnSpc>
                <a:spcPct val="150000"/>
              </a:lnSpc>
              <a:spcBef>
                <a:spcPts val="0"/>
              </a:spcBef>
              <a:spcAft>
                <a:spcPts val="0"/>
              </a:spcAft>
              <a:buClr>
                <a:srgbClr val="000000"/>
              </a:buClr>
              <a:buSzPts val="1400"/>
              <a:buFont typeface="Arial"/>
              <a:buAutoNum type="arabicPeriod"/>
            </a:pPr>
            <a:r>
              <a:rPr lang="en-GB" sz="1400">
                <a:solidFill>
                  <a:srgbClr val="000000"/>
                </a:solidFill>
              </a:rPr>
              <a:t>Identify appropriately challenging learning objectives based on targets that are relevant and meaningful for the learner.</a:t>
            </a:r>
            <a:endParaRPr sz="1400">
              <a:solidFill>
                <a:srgbClr val="000000"/>
              </a:solidFill>
            </a:endParaRPr>
          </a:p>
          <a:p>
            <a:pPr marL="488950" lvl="0" indent="-349250" algn="l" rtl="0">
              <a:lnSpc>
                <a:spcPct val="150000"/>
              </a:lnSpc>
              <a:spcBef>
                <a:spcPts val="0"/>
              </a:spcBef>
              <a:spcAft>
                <a:spcPts val="0"/>
              </a:spcAft>
              <a:buClr>
                <a:srgbClr val="000000"/>
              </a:buClr>
              <a:buSzPts val="1400"/>
              <a:buFont typeface="Arial"/>
              <a:buAutoNum type="arabicPeriod"/>
            </a:pPr>
            <a:r>
              <a:rPr lang="en-GB" sz="1400">
                <a:solidFill>
                  <a:srgbClr val="000000"/>
                </a:solidFill>
              </a:rPr>
              <a:t>Evidence of learning is clearly and appropriately tracked (formative assessment), referenced to learning objectives and reviewed in class/personal tutorial.</a:t>
            </a:r>
            <a:endParaRPr sz="1400">
              <a:solidFill>
                <a:srgbClr val="000000"/>
              </a:solidFill>
            </a:endParaRPr>
          </a:p>
          <a:p>
            <a:pPr marL="488950" lvl="0" indent="-349250" algn="l" rtl="0">
              <a:lnSpc>
                <a:spcPct val="150000"/>
              </a:lnSpc>
              <a:spcBef>
                <a:spcPts val="0"/>
              </a:spcBef>
              <a:spcAft>
                <a:spcPts val="0"/>
              </a:spcAft>
              <a:buClr>
                <a:srgbClr val="000000"/>
              </a:buClr>
              <a:buSzPts val="1400"/>
              <a:buFont typeface="Arial"/>
              <a:buAutoNum type="arabicPeriod"/>
            </a:pPr>
            <a:r>
              <a:rPr lang="en-GB" sz="1400">
                <a:solidFill>
                  <a:srgbClr val="000000"/>
                </a:solidFill>
              </a:rPr>
              <a:t>Review of the overall performance of the learner: showing progression, achievement at the end of programme, and achievement of qualifications as appropriate.</a:t>
            </a:r>
            <a:endParaRPr sz="1400">
              <a:solidFill>
                <a:srgbClr val="000000"/>
              </a:solidFill>
            </a:endParaRPr>
          </a:p>
          <a:p>
            <a:pPr marL="0" lvl="0" indent="0" algn="l" rtl="0">
              <a:lnSpc>
                <a:spcPct val="100000"/>
              </a:lnSpc>
              <a:spcBef>
                <a:spcPts val="0"/>
              </a:spcBef>
              <a:spcAft>
                <a:spcPts val="0"/>
              </a:spcAft>
              <a:buClr>
                <a:srgbClr val="AF7B51"/>
              </a:buClr>
              <a:buSzPts val="3000"/>
              <a:buFont typeface="Nunito"/>
              <a:buNone/>
            </a:pPr>
            <a:endParaRPr sz="1600">
              <a:solidFill>
                <a:srgbClr val="000000"/>
              </a:solidFill>
              <a:latin typeface="Arial Narrow"/>
              <a:ea typeface="Arial Narrow"/>
              <a:cs typeface="Arial Narrow"/>
              <a:sym typeface="Arial Narrow"/>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animEffect transition="in" filter="fade">
                                      <p:cBhvr>
                                        <p:cTn id="7" dur="1000"/>
                                        <p:tgtEl>
                                          <p:spTgt spid="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
                                            <p:txEl>
                                              <p:pRg st="1" end="1"/>
                                            </p:txEl>
                                          </p:spTgt>
                                        </p:tgtEl>
                                        <p:attrNameLst>
                                          <p:attrName>style.visibility</p:attrName>
                                        </p:attrNameLst>
                                      </p:cBhvr>
                                      <p:to>
                                        <p:strVal val="visible"/>
                                      </p:to>
                                    </p:set>
                                    <p:animEffect transition="in" filter="fade">
                                      <p:cBhvr>
                                        <p:cTn id="12" dur="1000"/>
                                        <p:tgtEl>
                                          <p:spTgt spid="6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
                                            <p:txEl>
                                              <p:pRg st="2" end="2"/>
                                            </p:txEl>
                                          </p:spTgt>
                                        </p:tgtEl>
                                        <p:attrNameLst>
                                          <p:attrName>style.visibility</p:attrName>
                                        </p:attrNameLst>
                                      </p:cBhvr>
                                      <p:to>
                                        <p:strVal val="visible"/>
                                      </p:to>
                                    </p:set>
                                    <p:animEffect transition="in" filter="fade">
                                      <p:cBhvr>
                                        <p:cTn id="17" dur="1000"/>
                                        <p:tgtEl>
                                          <p:spTgt spid="6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
                                            <p:txEl>
                                              <p:pRg st="3" end="3"/>
                                            </p:txEl>
                                          </p:spTgt>
                                        </p:tgtEl>
                                        <p:attrNameLst>
                                          <p:attrName>style.visibility</p:attrName>
                                        </p:attrNameLst>
                                      </p:cBhvr>
                                      <p:to>
                                        <p:strVal val="visible"/>
                                      </p:to>
                                    </p:set>
                                    <p:animEffect transition="in" filter="fade">
                                      <p:cBhvr>
                                        <p:cTn id="22" dur="1000"/>
                                        <p:tgtEl>
                                          <p:spTgt spid="6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1">
                                            <p:txEl>
                                              <p:pRg st="4" end="4"/>
                                            </p:txEl>
                                          </p:spTgt>
                                        </p:tgtEl>
                                        <p:attrNameLst>
                                          <p:attrName>style.visibility</p:attrName>
                                        </p:attrNameLst>
                                      </p:cBhvr>
                                      <p:to>
                                        <p:strVal val="visible"/>
                                      </p:to>
                                    </p:set>
                                    <p:animEffect transition="in" filter="fade">
                                      <p:cBhvr>
                                        <p:cTn id="27" dur="1000"/>
                                        <p:tgtEl>
                                          <p:spTgt spid="6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1">
                                            <p:txEl>
                                              <p:pRg st="5" end="5"/>
                                            </p:txEl>
                                          </p:spTgt>
                                        </p:tgtEl>
                                        <p:attrNameLst>
                                          <p:attrName>style.visibility</p:attrName>
                                        </p:attrNameLst>
                                      </p:cBhvr>
                                      <p:to>
                                        <p:strVal val="visible"/>
                                      </p:to>
                                    </p:set>
                                    <p:animEffect transition="in" filter="fade">
                                      <p:cBhvr>
                                        <p:cTn id="32" dur="1000"/>
                                        <p:tgtEl>
                                          <p:spTgt spid="6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1">
                                            <p:txEl>
                                              <p:pRg st="6" end="6"/>
                                            </p:txEl>
                                          </p:spTgt>
                                        </p:tgtEl>
                                        <p:attrNameLst>
                                          <p:attrName>style.visibility</p:attrName>
                                        </p:attrNameLst>
                                      </p:cBhvr>
                                      <p:to>
                                        <p:strVal val="visible"/>
                                      </p:to>
                                    </p:set>
                                    <p:animEffect transition="in" filter="fade">
                                      <p:cBhvr>
                                        <p:cTn id="37" dur="1000"/>
                                        <p:tgtEl>
                                          <p:spTgt spid="6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Shape 1"/>
          <p:cNvSpPr txBox="1"/>
          <p:nvPr/>
        </p:nvSpPr>
        <p:spPr>
          <a:xfrm>
            <a:off x="311760" y="179280"/>
            <a:ext cx="8520120" cy="572400"/>
          </a:xfrm>
          <a:prstGeom prst="rect">
            <a:avLst/>
          </a:prstGeom>
          <a:noFill/>
          <a:ln>
            <a:noFill/>
          </a:ln>
        </p:spPr>
        <p:txBody>
          <a:bodyPr tIns="91440" bIns="91440"/>
          <a:lstStyle/>
          <a:p>
            <a:pPr>
              <a:lnSpc>
                <a:spcPct val="100000"/>
              </a:lnSpc>
            </a:pPr>
            <a:r>
              <a:rPr lang="en-US" sz="2200" b="1" strike="noStrike" spc="-1">
                <a:solidFill>
                  <a:srgbClr val="000000"/>
                </a:solidFill>
                <a:latin typeface="Arial"/>
                <a:ea typeface="Arial"/>
              </a:rPr>
              <a:t>Pedwar Piler Sgiliau Byw'n Annibynnol</a:t>
            </a:r>
            <a:endParaRPr lang="en-US" sz="2200" b="0" strike="noStrike" spc="-1">
              <a:solidFill>
                <a:srgbClr val="000000"/>
              </a:solidFill>
              <a:latin typeface="Arial"/>
            </a:endParaRPr>
          </a:p>
        </p:txBody>
      </p:sp>
      <p:sp>
        <p:nvSpPr>
          <p:cNvPr id="44" name="TextShape 2"/>
          <p:cNvSpPr txBox="1"/>
          <p:nvPr/>
        </p:nvSpPr>
        <p:spPr>
          <a:xfrm>
            <a:off x="311760" y="1139040"/>
            <a:ext cx="4010400" cy="3912480"/>
          </a:xfrm>
          <a:prstGeom prst="rect">
            <a:avLst/>
          </a:prstGeom>
          <a:noFill/>
          <a:ln>
            <a:noFill/>
          </a:ln>
        </p:spPr>
        <p:txBody>
          <a:bodyPr tIns="91440" bIns="91440"/>
          <a:lstStyle/>
          <a:p>
            <a:pPr algn="ctr">
              <a:lnSpc>
                <a:spcPct val="115000"/>
              </a:lnSpc>
            </a:pPr>
            <a:r>
              <a:rPr lang="en-US" sz="1800" b="1" strike="noStrike" spc="-1" dirty="0" err="1">
                <a:solidFill>
                  <a:srgbClr val="000000"/>
                </a:solidFill>
                <a:latin typeface="Arial"/>
                <a:ea typeface="Arial"/>
              </a:rPr>
              <a:t>Sgiliau</a:t>
            </a:r>
            <a:r>
              <a:rPr lang="en-US" sz="1800" b="1" strike="noStrike" spc="-1" dirty="0">
                <a:solidFill>
                  <a:srgbClr val="000000"/>
                </a:solidFill>
                <a:latin typeface="Arial"/>
                <a:ea typeface="Arial"/>
              </a:rPr>
              <a:t> </a:t>
            </a:r>
            <a:r>
              <a:rPr lang="en-US" sz="1800" b="1" strike="noStrike" spc="-1" dirty="0" err="1">
                <a:solidFill>
                  <a:srgbClr val="000000"/>
                </a:solidFill>
                <a:latin typeface="Arial"/>
                <a:ea typeface="Arial"/>
              </a:rPr>
              <a:t>Byw’n</a:t>
            </a:r>
            <a:r>
              <a:rPr lang="en-US" sz="1800" b="1" strike="noStrike" spc="-1" dirty="0">
                <a:solidFill>
                  <a:srgbClr val="000000"/>
                </a:solidFill>
                <a:latin typeface="Arial"/>
                <a:ea typeface="Arial"/>
              </a:rPr>
              <a:t> </a:t>
            </a:r>
            <a:r>
              <a:rPr lang="en-US" sz="1800" b="1" strike="noStrike" spc="-1" dirty="0" err="1">
                <a:solidFill>
                  <a:srgbClr val="000000"/>
                </a:solidFill>
                <a:latin typeface="Arial"/>
                <a:ea typeface="Arial"/>
              </a:rPr>
              <a:t>Annibynnol</a:t>
            </a:r>
            <a:r>
              <a:rPr lang="en-US" sz="1800" b="1" strike="noStrike" spc="-1" dirty="0">
                <a:solidFill>
                  <a:srgbClr val="000000"/>
                </a:solidFill>
                <a:latin typeface="Arial"/>
                <a:ea typeface="Arial"/>
              </a:rPr>
              <a:t>: </a:t>
            </a:r>
            <a:endParaRPr lang="en-US" sz="1800" b="0" strike="noStrike" spc="-1" dirty="0">
              <a:solidFill>
                <a:srgbClr val="000000"/>
              </a:solidFill>
              <a:latin typeface="Arial"/>
            </a:endParaRPr>
          </a:p>
          <a:p>
            <a:pPr>
              <a:lnSpc>
                <a:spcPct val="115000"/>
              </a:lnSpc>
              <a:spcBef>
                <a:spcPts val="1599"/>
              </a:spcBef>
            </a:pPr>
            <a:endParaRPr lang="en-US" sz="1800" b="0" strike="noStrike" spc="-1" dirty="0">
              <a:solidFill>
                <a:srgbClr val="000000"/>
              </a:solidFill>
              <a:latin typeface="Arial"/>
            </a:endParaRPr>
          </a:p>
          <a:p>
            <a:pPr>
              <a:lnSpc>
                <a:spcPct val="115000"/>
              </a:lnSpc>
              <a:spcBef>
                <a:spcPts val="1599"/>
              </a:spcBef>
            </a:pPr>
            <a:endParaRPr lang="en-US" sz="1800" b="0" strike="noStrike" spc="-1" dirty="0">
              <a:solidFill>
                <a:srgbClr val="000000"/>
              </a:solidFill>
              <a:latin typeface="Arial"/>
            </a:endParaRPr>
          </a:p>
          <a:p>
            <a:pPr>
              <a:lnSpc>
                <a:spcPct val="115000"/>
              </a:lnSpc>
              <a:spcBef>
                <a:spcPts val="1599"/>
              </a:spcBef>
            </a:pPr>
            <a:endParaRPr lang="en-US" sz="1800" b="0" strike="noStrike" spc="-1" dirty="0">
              <a:solidFill>
                <a:srgbClr val="000000"/>
              </a:solidFill>
              <a:latin typeface="Arial"/>
            </a:endParaRPr>
          </a:p>
          <a:p>
            <a:pPr>
              <a:lnSpc>
                <a:spcPct val="115000"/>
              </a:lnSpc>
              <a:spcBef>
                <a:spcPts val="1599"/>
              </a:spcBef>
            </a:pPr>
            <a:endParaRPr lang="en-US" sz="1800" b="0" strike="noStrike" spc="-1" dirty="0">
              <a:solidFill>
                <a:srgbClr val="000000"/>
              </a:solidFill>
              <a:latin typeface="Arial"/>
            </a:endParaRPr>
          </a:p>
          <a:p>
            <a:pPr>
              <a:lnSpc>
                <a:spcPct val="115000"/>
              </a:lnSpc>
              <a:spcBef>
                <a:spcPts val="1599"/>
              </a:spcBef>
              <a:spcAft>
                <a:spcPts val="1599"/>
              </a:spcAft>
            </a:pPr>
            <a:endParaRPr lang="en-US" sz="1800" b="0" strike="noStrike" spc="-1" dirty="0">
              <a:solidFill>
                <a:srgbClr val="000000"/>
              </a:solidFill>
              <a:latin typeface="Arial"/>
            </a:endParaRPr>
          </a:p>
        </p:txBody>
      </p:sp>
      <p:pic>
        <p:nvPicPr>
          <p:cNvPr id="45" name="Google Shape;68;p15"/>
          <p:cNvPicPr/>
          <p:nvPr/>
        </p:nvPicPr>
        <p:blipFill>
          <a:blip r:embed="rId2"/>
          <a:stretch/>
        </p:blipFill>
        <p:spPr>
          <a:xfrm>
            <a:off x="817560" y="3506400"/>
            <a:ext cx="1090080" cy="1453680"/>
          </a:xfrm>
          <a:prstGeom prst="rect">
            <a:avLst/>
          </a:prstGeom>
          <a:ln w="28440">
            <a:solidFill>
              <a:srgbClr val="000000"/>
            </a:solidFill>
            <a:round/>
          </a:ln>
        </p:spPr>
      </p:pic>
      <p:pic>
        <p:nvPicPr>
          <p:cNvPr id="46" name="Google Shape;69;p15"/>
          <p:cNvPicPr/>
          <p:nvPr/>
        </p:nvPicPr>
        <p:blipFill>
          <a:blip r:embed="rId3"/>
          <a:stretch/>
        </p:blipFill>
        <p:spPr>
          <a:xfrm>
            <a:off x="2457360" y="1928880"/>
            <a:ext cx="1596240" cy="1197000"/>
          </a:xfrm>
          <a:prstGeom prst="rect">
            <a:avLst/>
          </a:prstGeom>
          <a:ln w="28440">
            <a:solidFill>
              <a:srgbClr val="000000"/>
            </a:solidFill>
            <a:round/>
          </a:ln>
        </p:spPr>
      </p:pic>
      <p:pic>
        <p:nvPicPr>
          <p:cNvPr id="47" name="Google Shape;70;p15"/>
          <p:cNvPicPr/>
          <p:nvPr/>
        </p:nvPicPr>
        <p:blipFill>
          <a:blip r:embed="rId4"/>
          <a:stretch/>
        </p:blipFill>
        <p:spPr>
          <a:xfrm>
            <a:off x="564840" y="1928880"/>
            <a:ext cx="1596240" cy="1197000"/>
          </a:xfrm>
          <a:prstGeom prst="rect">
            <a:avLst/>
          </a:prstGeom>
          <a:ln w="28440">
            <a:solidFill>
              <a:srgbClr val="000000"/>
            </a:solidFill>
            <a:round/>
          </a:ln>
        </p:spPr>
      </p:pic>
      <p:pic>
        <p:nvPicPr>
          <p:cNvPr id="48" name="Google Shape;71;p15"/>
          <p:cNvPicPr/>
          <p:nvPr/>
        </p:nvPicPr>
        <p:blipFill>
          <a:blip r:embed="rId5"/>
          <a:stretch/>
        </p:blipFill>
        <p:spPr>
          <a:xfrm>
            <a:off x="2710440" y="3506400"/>
            <a:ext cx="1090080" cy="1453680"/>
          </a:xfrm>
          <a:prstGeom prst="rect">
            <a:avLst/>
          </a:prstGeom>
          <a:ln w="28440">
            <a:solidFill>
              <a:srgbClr val="000000"/>
            </a:solidFill>
            <a:round/>
          </a:ln>
        </p:spPr>
      </p:pic>
      <p:sp>
        <p:nvSpPr>
          <p:cNvPr id="49" name="CustomShape 3"/>
          <p:cNvSpPr/>
          <p:nvPr/>
        </p:nvSpPr>
        <p:spPr>
          <a:xfrm>
            <a:off x="1822320" y="1519200"/>
            <a:ext cx="1205640" cy="409320"/>
          </a:xfrm>
          <a:prstGeom prst="rect">
            <a:avLst/>
          </a:prstGeom>
          <a:noFill/>
          <a:ln>
            <a:noFill/>
          </a:ln>
        </p:spPr>
        <p:style>
          <a:lnRef idx="0">
            <a:scrgbClr r="0" g="0" b="0"/>
          </a:lnRef>
          <a:fillRef idx="0">
            <a:scrgbClr r="0" g="0" b="0"/>
          </a:fillRef>
          <a:effectRef idx="0">
            <a:scrgbClr r="0" g="0" b="0"/>
          </a:effectRef>
          <a:fontRef idx="minor"/>
        </p:style>
      </p:sp>
      <p:sp>
        <p:nvSpPr>
          <p:cNvPr id="50" name="CustomShape 4"/>
          <p:cNvSpPr/>
          <p:nvPr/>
        </p:nvSpPr>
        <p:spPr>
          <a:xfrm>
            <a:off x="311760" y="556380"/>
            <a:ext cx="8137440" cy="477720"/>
          </a:xfrm>
          <a:prstGeom prst="rect">
            <a:avLst/>
          </a:prstGeom>
          <a:noFill/>
          <a:ln>
            <a:noFill/>
          </a:ln>
        </p:spPr>
        <p:style>
          <a:lnRef idx="0">
            <a:scrgbClr r="0" g="0" b="0"/>
          </a:lnRef>
          <a:fillRef idx="0">
            <a:scrgbClr r="0" g="0" b="0"/>
          </a:fillRef>
          <a:effectRef idx="0">
            <a:scrgbClr r="0" g="0" b="0"/>
          </a:effectRef>
          <a:fontRef idx="minor"/>
        </p:style>
        <p:txBody>
          <a:bodyPr tIns="91440" bIns="91440"/>
          <a:lstStyle/>
          <a:p>
            <a:pPr>
              <a:lnSpc>
                <a:spcPct val="115000"/>
              </a:lnSpc>
              <a:spcAft>
                <a:spcPts val="1599"/>
              </a:spcAft>
            </a:pPr>
            <a:r>
              <a:rPr lang="en-US" sz="1600" b="0" strike="noStrike" spc="-1" dirty="0" err="1">
                <a:solidFill>
                  <a:srgbClr val="000000"/>
                </a:solidFill>
                <a:latin typeface="Arial"/>
                <a:ea typeface="Arial"/>
              </a:rPr>
              <a:t>Caiff</a:t>
            </a:r>
            <a:r>
              <a:rPr lang="en-US" sz="1600" b="0" strike="noStrike" spc="-1" dirty="0">
                <a:solidFill>
                  <a:srgbClr val="000000"/>
                </a:solidFill>
                <a:latin typeface="Arial"/>
                <a:ea typeface="Arial"/>
              </a:rPr>
              <a:t> </a:t>
            </a:r>
            <a:r>
              <a:rPr lang="en-US" sz="1600" b="0" strike="noStrike" spc="-1" dirty="0" err="1">
                <a:solidFill>
                  <a:srgbClr val="000000"/>
                </a:solidFill>
                <a:latin typeface="Arial"/>
                <a:ea typeface="Arial"/>
              </a:rPr>
              <a:t>amserlen</a:t>
            </a:r>
            <a:r>
              <a:rPr lang="en-US" sz="1600" b="0" strike="noStrike" spc="-1" dirty="0">
                <a:solidFill>
                  <a:srgbClr val="000000"/>
                </a:solidFill>
                <a:latin typeface="Arial"/>
                <a:ea typeface="Arial"/>
              </a:rPr>
              <a:t> y </a:t>
            </a:r>
            <a:r>
              <a:rPr lang="en-US" sz="1600" b="0" strike="noStrike" spc="-1" dirty="0" err="1">
                <a:solidFill>
                  <a:srgbClr val="000000"/>
                </a:solidFill>
                <a:latin typeface="Arial"/>
                <a:ea typeface="Arial"/>
              </a:rPr>
              <a:t>dysgwyr</a:t>
            </a:r>
            <a:r>
              <a:rPr lang="en-US" sz="1600" b="0" strike="noStrike" spc="-1" dirty="0">
                <a:solidFill>
                  <a:srgbClr val="000000"/>
                </a:solidFill>
                <a:latin typeface="Arial"/>
                <a:ea typeface="Arial"/>
              </a:rPr>
              <a:t> </a:t>
            </a:r>
            <a:r>
              <a:rPr lang="en-US" sz="1600" b="0" strike="noStrike" spc="-1" dirty="0" err="1">
                <a:solidFill>
                  <a:srgbClr val="000000"/>
                </a:solidFill>
                <a:latin typeface="Arial"/>
                <a:ea typeface="Arial"/>
              </a:rPr>
              <a:t>ei</a:t>
            </a:r>
            <a:r>
              <a:rPr lang="en-US" sz="1600" b="0" strike="noStrike" spc="-1" dirty="0">
                <a:solidFill>
                  <a:srgbClr val="000000"/>
                </a:solidFill>
                <a:latin typeface="Arial"/>
                <a:ea typeface="Arial"/>
              </a:rPr>
              <a:t> </a:t>
            </a:r>
            <a:r>
              <a:rPr lang="en-US" sz="1600" b="0" strike="noStrike" spc="-1" dirty="0" err="1">
                <a:solidFill>
                  <a:srgbClr val="000000"/>
                </a:solidFill>
                <a:latin typeface="Arial"/>
                <a:ea typeface="Arial"/>
              </a:rPr>
              <a:t>threfnu</a:t>
            </a:r>
            <a:r>
              <a:rPr lang="en-US" sz="1600" b="0" strike="noStrike" spc="-1" dirty="0">
                <a:solidFill>
                  <a:srgbClr val="000000"/>
                </a:solidFill>
                <a:latin typeface="Arial"/>
                <a:ea typeface="Arial"/>
              </a:rPr>
              <a:t> </a:t>
            </a:r>
            <a:r>
              <a:rPr lang="en-US" sz="1600" b="0" strike="noStrike" spc="-1" dirty="0" err="1">
                <a:solidFill>
                  <a:srgbClr val="000000"/>
                </a:solidFill>
                <a:latin typeface="Arial"/>
                <a:ea typeface="Arial"/>
              </a:rPr>
              <a:t>ar</a:t>
            </a:r>
            <a:r>
              <a:rPr lang="en-US" sz="1600" b="0" strike="noStrike" spc="-1" dirty="0">
                <a:solidFill>
                  <a:srgbClr val="000000"/>
                </a:solidFill>
                <a:latin typeface="Arial"/>
                <a:ea typeface="Arial"/>
              </a:rPr>
              <a:t> sail y '</a:t>
            </a:r>
            <a:r>
              <a:rPr lang="en-US" sz="1600" b="0" strike="noStrike" spc="-1" dirty="0" err="1">
                <a:solidFill>
                  <a:srgbClr val="000000"/>
                </a:solidFill>
                <a:latin typeface="Arial"/>
                <a:ea typeface="Arial"/>
              </a:rPr>
              <a:t>Pedwar</a:t>
            </a:r>
            <a:r>
              <a:rPr lang="en-US" sz="1600" b="0" strike="noStrike" spc="-1" dirty="0">
                <a:solidFill>
                  <a:srgbClr val="000000"/>
                </a:solidFill>
                <a:latin typeface="Arial"/>
                <a:ea typeface="Arial"/>
              </a:rPr>
              <a:t> Piler'. </a:t>
            </a:r>
            <a:r>
              <a:rPr lang="en-US" sz="1600" b="0" strike="noStrike" spc="-1" dirty="0" err="1">
                <a:solidFill>
                  <a:srgbClr val="000000"/>
                </a:solidFill>
                <a:latin typeface="Arial"/>
                <a:ea typeface="Arial"/>
              </a:rPr>
              <a:t>Caiff</a:t>
            </a:r>
            <a:r>
              <a:rPr lang="en-US" sz="1600" b="0" strike="noStrike" spc="-1" dirty="0">
                <a:solidFill>
                  <a:srgbClr val="000000"/>
                </a:solidFill>
                <a:latin typeface="Arial"/>
                <a:ea typeface="Arial"/>
              </a:rPr>
              <a:t> y </a:t>
            </a:r>
            <a:r>
              <a:rPr lang="en-US" sz="1600" b="0" strike="noStrike" spc="-1" dirty="0" err="1">
                <a:solidFill>
                  <a:srgbClr val="000000"/>
                </a:solidFill>
                <a:latin typeface="Arial"/>
                <a:ea typeface="Arial"/>
              </a:rPr>
              <a:t>rhain</a:t>
            </a:r>
            <a:r>
              <a:rPr lang="en-US" sz="1600" b="0" strike="noStrike" spc="-1" dirty="0">
                <a:solidFill>
                  <a:srgbClr val="000000"/>
                </a:solidFill>
                <a:latin typeface="Arial"/>
                <a:ea typeface="Arial"/>
              </a:rPr>
              <a:t> </a:t>
            </a:r>
            <a:r>
              <a:rPr lang="en-US" sz="1600" b="0" strike="noStrike" spc="-1" dirty="0" err="1">
                <a:solidFill>
                  <a:srgbClr val="000000"/>
                </a:solidFill>
                <a:latin typeface="Arial"/>
                <a:ea typeface="Arial"/>
              </a:rPr>
              <a:t>eu</a:t>
            </a:r>
            <a:r>
              <a:rPr lang="en-US" sz="1600" b="0" strike="noStrike" spc="-1" dirty="0">
                <a:solidFill>
                  <a:srgbClr val="000000"/>
                </a:solidFill>
                <a:latin typeface="Arial"/>
                <a:ea typeface="Arial"/>
              </a:rPr>
              <a:t> </a:t>
            </a:r>
            <a:r>
              <a:rPr lang="en-US" sz="1600" b="0" strike="noStrike" spc="-1" dirty="0" err="1">
                <a:solidFill>
                  <a:srgbClr val="000000"/>
                </a:solidFill>
                <a:latin typeface="Arial"/>
                <a:ea typeface="Arial"/>
              </a:rPr>
              <a:t>dangos</a:t>
            </a:r>
            <a:r>
              <a:rPr lang="en-US" sz="1600" b="0" strike="noStrike" spc="-1" dirty="0">
                <a:solidFill>
                  <a:srgbClr val="000000"/>
                </a:solidFill>
                <a:latin typeface="Arial"/>
                <a:ea typeface="Arial"/>
              </a:rPr>
              <a:t> </a:t>
            </a:r>
            <a:r>
              <a:rPr lang="en-US" sz="1600" b="0" strike="noStrike" spc="-1" dirty="0" err="1">
                <a:solidFill>
                  <a:srgbClr val="000000"/>
                </a:solidFill>
                <a:latin typeface="Arial"/>
                <a:ea typeface="Arial"/>
              </a:rPr>
              <a:t>isod</a:t>
            </a:r>
            <a:r>
              <a:rPr lang="en-US" sz="1600" b="0" strike="noStrike" spc="-1" dirty="0">
                <a:solidFill>
                  <a:srgbClr val="000000"/>
                </a:solidFill>
                <a:latin typeface="Arial"/>
                <a:ea typeface="Arial"/>
              </a:rPr>
              <a:t> </a:t>
            </a:r>
            <a:r>
              <a:rPr lang="en-US" sz="1600" b="0" strike="noStrike" spc="-1" dirty="0" err="1">
                <a:solidFill>
                  <a:srgbClr val="000000"/>
                </a:solidFill>
                <a:latin typeface="Arial"/>
                <a:ea typeface="Arial"/>
              </a:rPr>
              <a:t>gydag</a:t>
            </a:r>
            <a:r>
              <a:rPr lang="en-US" sz="1600" b="0" strike="noStrike" spc="-1" dirty="0">
                <a:solidFill>
                  <a:srgbClr val="000000"/>
                </a:solidFill>
                <a:latin typeface="Arial"/>
                <a:ea typeface="Arial"/>
              </a:rPr>
              <a:t> </a:t>
            </a:r>
            <a:r>
              <a:rPr lang="en-US" sz="1600" b="0" strike="noStrike" spc="-1" dirty="0" err="1">
                <a:solidFill>
                  <a:srgbClr val="000000"/>
                </a:solidFill>
                <a:latin typeface="Arial"/>
                <a:ea typeface="Arial"/>
              </a:rPr>
              <a:t>enghreifftiau</a:t>
            </a:r>
            <a:r>
              <a:rPr lang="en-US" sz="1600" b="0" strike="noStrike" spc="-1" dirty="0">
                <a:solidFill>
                  <a:srgbClr val="000000"/>
                </a:solidFill>
                <a:latin typeface="Arial"/>
                <a:ea typeface="Arial"/>
              </a:rPr>
              <a:t>  </a:t>
            </a:r>
            <a:r>
              <a:rPr lang="en-US" sz="1800" b="0" strike="noStrike" spc="-1" dirty="0">
                <a:solidFill>
                  <a:srgbClr val="000000"/>
                </a:solidFill>
                <a:latin typeface="Arial"/>
                <a:ea typeface="Arial"/>
              </a:rPr>
              <a:t>: </a:t>
            </a:r>
            <a:endParaRPr lang="en-US" sz="1800" b="0" strike="noStrike" spc="-1" dirty="0">
              <a:latin typeface="Arial"/>
            </a:endParaRPr>
          </a:p>
        </p:txBody>
      </p:sp>
      <p:sp>
        <p:nvSpPr>
          <p:cNvPr id="51" name="CustomShape 5"/>
          <p:cNvSpPr/>
          <p:nvPr/>
        </p:nvSpPr>
        <p:spPr>
          <a:xfrm>
            <a:off x="4572000" y="1139040"/>
            <a:ext cx="4259880" cy="3912480"/>
          </a:xfrm>
          <a:prstGeom prst="rect">
            <a:avLst/>
          </a:prstGeom>
          <a:noFill/>
          <a:ln>
            <a:noFill/>
          </a:ln>
        </p:spPr>
        <p:style>
          <a:lnRef idx="0">
            <a:scrgbClr r="0" g="0" b="0"/>
          </a:lnRef>
          <a:fillRef idx="0">
            <a:scrgbClr r="0" g="0" b="0"/>
          </a:fillRef>
          <a:effectRef idx="0">
            <a:scrgbClr r="0" g="0" b="0"/>
          </a:effectRef>
          <a:fontRef idx="minor"/>
        </p:style>
        <p:txBody>
          <a:bodyPr tIns="91440" bIns="91440"/>
          <a:lstStyle/>
          <a:p>
            <a:pPr algn="ctr">
              <a:lnSpc>
                <a:spcPct val="115000"/>
              </a:lnSpc>
              <a:spcAft>
                <a:spcPts val="1599"/>
              </a:spcAft>
            </a:pPr>
            <a:r>
              <a:rPr lang="en-US" sz="1800" b="1" strike="noStrike" spc="-1">
                <a:solidFill>
                  <a:srgbClr val="000000"/>
                </a:solidFill>
                <a:latin typeface="Arial"/>
                <a:ea typeface="Arial"/>
              </a:rPr>
              <a:t>Iechyd a Lles:</a:t>
            </a:r>
            <a:endParaRPr lang="en-US" sz="1800" b="0" strike="noStrike" spc="-1">
              <a:latin typeface="Arial"/>
            </a:endParaRPr>
          </a:p>
        </p:txBody>
      </p:sp>
      <p:pic>
        <p:nvPicPr>
          <p:cNvPr id="52" name="Google Shape;75;p15"/>
          <p:cNvPicPr/>
          <p:nvPr/>
        </p:nvPicPr>
        <p:blipFill>
          <a:blip r:embed="rId6"/>
          <a:stretch/>
        </p:blipFill>
        <p:spPr>
          <a:xfrm>
            <a:off x="5157000" y="3746880"/>
            <a:ext cx="1596240" cy="1197000"/>
          </a:xfrm>
          <a:prstGeom prst="rect">
            <a:avLst/>
          </a:prstGeom>
          <a:ln w="28440">
            <a:solidFill>
              <a:srgbClr val="000000"/>
            </a:solidFill>
            <a:round/>
          </a:ln>
        </p:spPr>
      </p:pic>
      <p:pic>
        <p:nvPicPr>
          <p:cNvPr id="53" name="Google Shape;76;p15"/>
          <p:cNvPicPr/>
          <p:nvPr/>
        </p:nvPicPr>
        <p:blipFill>
          <a:blip r:embed="rId7"/>
          <a:stretch/>
        </p:blipFill>
        <p:spPr>
          <a:xfrm>
            <a:off x="7234200" y="3647520"/>
            <a:ext cx="1046880" cy="1396080"/>
          </a:xfrm>
          <a:prstGeom prst="rect">
            <a:avLst/>
          </a:prstGeom>
          <a:ln w="28440">
            <a:solidFill>
              <a:srgbClr val="000000"/>
            </a:solidFill>
            <a:round/>
          </a:ln>
        </p:spPr>
      </p:pic>
      <p:pic>
        <p:nvPicPr>
          <p:cNvPr id="54" name="Google Shape;77;p15"/>
          <p:cNvPicPr/>
          <p:nvPr/>
        </p:nvPicPr>
        <p:blipFill>
          <a:blip r:embed="rId8"/>
          <a:stretch/>
        </p:blipFill>
        <p:spPr>
          <a:xfrm>
            <a:off x="7234200" y="1928880"/>
            <a:ext cx="1046880" cy="1396080"/>
          </a:xfrm>
          <a:prstGeom prst="rect">
            <a:avLst/>
          </a:prstGeom>
          <a:ln w="28440">
            <a:solidFill>
              <a:srgbClr val="000000"/>
            </a:solidFill>
            <a:round/>
          </a:ln>
        </p:spPr>
      </p:pic>
      <p:pic>
        <p:nvPicPr>
          <p:cNvPr id="55" name="Google Shape;78;p15"/>
          <p:cNvPicPr/>
          <p:nvPr/>
        </p:nvPicPr>
        <p:blipFill>
          <a:blip r:embed="rId9"/>
          <a:stretch/>
        </p:blipFill>
        <p:spPr>
          <a:xfrm>
            <a:off x="5324040" y="2057400"/>
            <a:ext cx="1596240" cy="1197000"/>
          </a:xfrm>
          <a:prstGeom prst="rect">
            <a:avLst/>
          </a:prstGeom>
          <a:ln w="28440">
            <a:solidFill>
              <a:srgbClr val="000000"/>
            </a:solidFill>
            <a:rou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179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200" b="1"/>
              <a:t>The Four Pillars of ILS</a:t>
            </a:r>
            <a:endParaRPr sz="2200" b="1"/>
          </a:p>
        </p:txBody>
      </p:sp>
      <p:sp>
        <p:nvSpPr>
          <p:cNvPr id="67" name="Google Shape;67;p15"/>
          <p:cNvSpPr txBox="1">
            <a:spLocks noGrp="1"/>
          </p:cNvSpPr>
          <p:nvPr>
            <p:ph type="body" idx="1"/>
          </p:nvPr>
        </p:nvSpPr>
        <p:spPr>
          <a:xfrm>
            <a:off x="311700" y="1139050"/>
            <a:ext cx="4010700" cy="3912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b="1">
                <a:solidFill>
                  <a:srgbClr val="000000"/>
                </a:solidFill>
              </a:rPr>
              <a:t>Independent Living Skills: </a:t>
            </a:r>
            <a:endParaRPr b="1">
              <a:solidFill>
                <a:srgbClr val="000000"/>
              </a:solidFill>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68" name="Google Shape;68;p15"/>
          <p:cNvPicPr preferRelativeResize="0"/>
          <p:nvPr/>
        </p:nvPicPr>
        <p:blipFill>
          <a:blip r:embed="rId3">
            <a:alphaModFix/>
          </a:blip>
          <a:stretch>
            <a:fillRect/>
          </a:stretch>
        </p:blipFill>
        <p:spPr>
          <a:xfrm>
            <a:off x="817650" y="3506576"/>
            <a:ext cx="1090525" cy="1454049"/>
          </a:xfrm>
          <a:prstGeom prst="rect">
            <a:avLst/>
          </a:prstGeom>
          <a:noFill/>
          <a:ln w="28575" cap="flat" cmpd="sng">
            <a:solidFill>
              <a:srgbClr val="000000"/>
            </a:solidFill>
            <a:prstDash val="solid"/>
            <a:round/>
            <a:headEnd type="none" w="sm" len="sm"/>
            <a:tailEnd type="none" w="sm" len="sm"/>
          </a:ln>
        </p:spPr>
      </p:pic>
      <p:pic>
        <p:nvPicPr>
          <p:cNvPr id="69" name="Google Shape;69;p15"/>
          <p:cNvPicPr preferRelativeResize="0"/>
          <p:nvPr/>
        </p:nvPicPr>
        <p:blipFill>
          <a:blip r:embed="rId4">
            <a:alphaModFix/>
          </a:blip>
          <a:stretch>
            <a:fillRect/>
          </a:stretch>
        </p:blipFill>
        <p:spPr>
          <a:xfrm>
            <a:off x="2457338" y="1928800"/>
            <a:ext cx="1596493" cy="1197350"/>
          </a:xfrm>
          <a:prstGeom prst="rect">
            <a:avLst/>
          </a:prstGeom>
          <a:noFill/>
          <a:ln w="28575" cap="flat" cmpd="sng">
            <a:solidFill>
              <a:srgbClr val="000000"/>
            </a:solidFill>
            <a:prstDash val="solid"/>
            <a:round/>
            <a:headEnd type="none" w="sm" len="sm"/>
            <a:tailEnd type="none" w="sm" len="sm"/>
          </a:ln>
        </p:spPr>
      </p:pic>
      <p:pic>
        <p:nvPicPr>
          <p:cNvPr id="70" name="Google Shape;70;p15"/>
          <p:cNvPicPr preferRelativeResize="0"/>
          <p:nvPr/>
        </p:nvPicPr>
        <p:blipFill>
          <a:blip r:embed="rId5">
            <a:alphaModFix/>
          </a:blip>
          <a:stretch>
            <a:fillRect/>
          </a:stretch>
        </p:blipFill>
        <p:spPr>
          <a:xfrm>
            <a:off x="564675" y="1928800"/>
            <a:ext cx="1596477" cy="1197350"/>
          </a:xfrm>
          <a:prstGeom prst="rect">
            <a:avLst/>
          </a:prstGeom>
          <a:noFill/>
          <a:ln w="28575" cap="flat" cmpd="sng">
            <a:solidFill>
              <a:srgbClr val="000000"/>
            </a:solidFill>
            <a:prstDash val="solid"/>
            <a:round/>
            <a:headEnd type="none" w="sm" len="sm"/>
            <a:tailEnd type="none" w="sm" len="sm"/>
          </a:ln>
        </p:spPr>
      </p:pic>
      <p:pic>
        <p:nvPicPr>
          <p:cNvPr id="71" name="Google Shape;71;p15"/>
          <p:cNvPicPr preferRelativeResize="0"/>
          <p:nvPr/>
        </p:nvPicPr>
        <p:blipFill>
          <a:blip r:embed="rId6">
            <a:alphaModFix/>
          </a:blip>
          <a:stretch>
            <a:fillRect/>
          </a:stretch>
        </p:blipFill>
        <p:spPr>
          <a:xfrm>
            <a:off x="2710325" y="3506575"/>
            <a:ext cx="1090525" cy="1454039"/>
          </a:xfrm>
          <a:prstGeom prst="rect">
            <a:avLst/>
          </a:prstGeom>
          <a:noFill/>
          <a:ln w="28575" cap="flat" cmpd="sng">
            <a:solidFill>
              <a:srgbClr val="000000"/>
            </a:solidFill>
            <a:prstDash val="solid"/>
            <a:round/>
            <a:headEnd type="none" w="sm" len="sm"/>
            <a:tailEnd type="none" w="sm" len="sm"/>
          </a:ln>
        </p:spPr>
      </p:pic>
      <p:sp>
        <p:nvSpPr>
          <p:cNvPr id="72" name="Google Shape;72;p15"/>
          <p:cNvSpPr txBox="1"/>
          <p:nvPr/>
        </p:nvSpPr>
        <p:spPr>
          <a:xfrm>
            <a:off x="1822225" y="1519300"/>
            <a:ext cx="1206000" cy="409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endParaRPr/>
          </a:p>
        </p:txBody>
      </p:sp>
      <p:sp>
        <p:nvSpPr>
          <p:cNvPr id="73" name="Google Shape;73;p15"/>
          <p:cNvSpPr txBox="1"/>
          <p:nvPr/>
        </p:nvSpPr>
        <p:spPr>
          <a:xfrm>
            <a:off x="311700" y="661150"/>
            <a:ext cx="8137800" cy="477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en-GB" sz="1600"/>
              <a:t>Learners are timetabled around the ‘Four Pillars’, these are shown below with examples</a:t>
            </a:r>
            <a:r>
              <a:rPr lang="en-GB" sz="1800"/>
              <a:t>: </a:t>
            </a:r>
            <a:endParaRPr/>
          </a:p>
        </p:txBody>
      </p:sp>
      <p:sp>
        <p:nvSpPr>
          <p:cNvPr id="74" name="Google Shape;74;p15"/>
          <p:cNvSpPr txBox="1"/>
          <p:nvPr/>
        </p:nvSpPr>
        <p:spPr>
          <a:xfrm>
            <a:off x="4572000" y="1139050"/>
            <a:ext cx="4260300" cy="3912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GB" sz="1800" b="1"/>
              <a:t>Health and Wellbeing:</a:t>
            </a:r>
            <a:endParaRPr b="1"/>
          </a:p>
        </p:txBody>
      </p:sp>
      <p:pic>
        <p:nvPicPr>
          <p:cNvPr id="75" name="Google Shape;75;p15"/>
          <p:cNvPicPr preferRelativeResize="0"/>
          <p:nvPr/>
        </p:nvPicPr>
        <p:blipFill>
          <a:blip r:embed="rId7">
            <a:alphaModFix/>
          </a:blip>
          <a:stretch>
            <a:fillRect/>
          </a:stretch>
        </p:blipFill>
        <p:spPr>
          <a:xfrm>
            <a:off x="5157125" y="3746962"/>
            <a:ext cx="1596477" cy="1197358"/>
          </a:xfrm>
          <a:prstGeom prst="rect">
            <a:avLst/>
          </a:prstGeom>
          <a:noFill/>
          <a:ln w="28575" cap="flat" cmpd="sng">
            <a:solidFill>
              <a:srgbClr val="000000"/>
            </a:solidFill>
            <a:prstDash val="solid"/>
            <a:round/>
            <a:headEnd type="none" w="sm" len="sm"/>
            <a:tailEnd type="none" w="sm" len="sm"/>
          </a:ln>
        </p:spPr>
      </p:pic>
      <p:pic>
        <p:nvPicPr>
          <p:cNvPr id="76" name="Google Shape;76;p15"/>
          <p:cNvPicPr preferRelativeResize="0"/>
          <p:nvPr/>
        </p:nvPicPr>
        <p:blipFill>
          <a:blip r:embed="rId8">
            <a:alphaModFix/>
          </a:blip>
          <a:stretch>
            <a:fillRect/>
          </a:stretch>
        </p:blipFill>
        <p:spPr>
          <a:xfrm>
            <a:off x="7234200" y="3647450"/>
            <a:ext cx="1047299" cy="1396383"/>
          </a:xfrm>
          <a:prstGeom prst="rect">
            <a:avLst/>
          </a:prstGeom>
          <a:noFill/>
          <a:ln w="28575" cap="flat" cmpd="sng">
            <a:solidFill>
              <a:srgbClr val="000000"/>
            </a:solidFill>
            <a:prstDash val="solid"/>
            <a:round/>
            <a:headEnd type="none" w="sm" len="sm"/>
            <a:tailEnd type="none" w="sm" len="sm"/>
          </a:ln>
        </p:spPr>
      </p:pic>
      <p:pic>
        <p:nvPicPr>
          <p:cNvPr id="77" name="Google Shape;77;p15"/>
          <p:cNvPicPr preferRelativeResize="0"/>
          <p:nvPr/>
        </p:nvPicPr>
        <p:blipFill>
          <a:blip r:embed="rId9">
            <a:alphaModFix/>
          </a:blip>
          <a:stretch>
            <a:fillRect/>
          </a:stretch>
        </p:blipFill>
        <p:spPr>
          <a:xfrm>
            <a:off x="7234200" y="1928800"/>
            <a:ext cx="1047299" cy="1396398"/>
          </a:xfrm>
          <a:prstGeom prst="rect">
            <a:avLst/>
          </a:prstGeom>
          <a:noFill/>
          <a:ln w="28575" cap="flat" cmpd="sng">
            <a:solidFill>
              <a:srgbClr val="000000"/>
            </a:solidFill>
            <a:prstDash val="solid"/>
            <a:round/>
            <a:headEnd type="none" w="sm" len="sm"/>
            <a:tailEnd type="none" w="sm" len="sm"/>
          </a:ln>
        </p:spPr>
      </p:pic>
      <p:pic>
        <p:nvPicPr>
          <p:cNvPr id="78" name="Google Shape;78;p15"/>
          <p:cNvPicPr preferRelativeResize="0"/>
          <p:nvPr/>
        </p:nvPicPr>
        <p:blipFill>
          <a:blip r:embed="rId10">
            <a:alphaModFix/>
          </a:blip>
          <a:stretch>
            <a:fillRect/>
          </a:stretch>
        </p:blipFill>
        <p:spPr>
          <a:xfrm>
            <a:off x="5324184" y="2057475"/>
            <a:ext cx="1596467" cy="1197350"/>
          </a:xfrm>
          <a:prstGeom prst="rect">
            <a:avLst/>
          </a:prstGeom>
          <a:noFill/>
          <a:ln w="28575" cap="flat" cmpd="sng">
            <a:solidFill>
              <a:srgbClr val="000000"/>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Shape 1"/>
          <p:cNvSpPr txBox="1"/>
          <p:nvPr/>
        </p:nvSpPr>
        <p:spPr>
          <a:xfrm>
            <a:off x="108000" y="241200"/>
            <a:ext cx="8927640" cy="4660560"/>
          </a:xfrm>
          <a:prstGeom prst="rect">
            <a:avLst/>
          </a:prstGeom>
          <a:noFill/>
          <a:ln>
            <a:noFill/>
          </a:ln>
        </p:spPr>
        <p:txBody>
          <a:bodyPr tIns="91440" bIns="91440"/>
          <a:lstStyle/>
          <a:p>
            <a:pPr>
              <a:lnSpc>
                <a:spcPct val="115000"/>
              </a:lnSpc>
            </a:pPr>
            <a:r>
              <a:rPr lang="en-US" sz="1800" b="1" strike="noStrike" spc="-1" dirty="0">
                <a:solidFill>
                  <a:srgbClr val="595959"/>
                </a:solidFill>
                <a:latin typeface="Arial"/>
                <a:ea typeface="Arial"/>
              </a:rPr>
              <a:t>    </a:t>
            </a:r>
            <a:r>
              <a:rPr lang="en-US" sz="1800" b="1" strike="noStrike" spc="-1" dirty="0" err="1">
                <a:solidFill>
                  <a:srgbClr val="000000"/>
                </a:solidFill>
                <a:latin typeface="Arial"/>
                <a:ea typeface="Arial"/>
              </a:rPr>
              <a:t>Sgiliau</a:t>
            </a:r>
            <a:r>
              <a:rPr lang="en-US" sz="1800" b="1" strike="noStrike" spc="-1" dirty="0">
                <a:solidFill>
                  <a:srgbClr val="000000"/>
                </a:solidFill>
                <a:latin typeface="Arial"/>
                <a:ea typeface="Arial"/>
              </a:rPr>
              <a:t> Gwaith / </a:t>
            </a:r>
            <a:r>
              <a:rPr lang="en-US" sz="1800" b="1" strike="noStrike" spc="-1" dirty="0" err="1">
                <a:solidFill>
                  <a:srgbClr val="000000"/>
                </a:solidFill>
                <a:latin typeface="Arial"/>
                <a:ea typeface="Arial"/>
              </a:rPr>
              <a:t>Cyflogaeth</a:t>
            </a:r>
            <a:r>
              <a:rPr lang="en-US" sz="1800" b="1" strike="noStrike" spc="-1" dirty="0">
                <a:solidFill>
                  <a:srgbClr val="000000"/>
                </a:solidFill>
                <a:latin typeface="Arial"/>
                <a:ea typeface="Arial"/>
              </a:rPr>
              <a:t>                               </a:t>
            </a:r>
            <a:r>
              <a:rPr lang="en-US" sz="1800" b="1" strike="noStrike" spc="-1" dirty="0" err="1">
                <a:solidFill>
                  <a:srgbClr val="000000"/>
                </a:solidFill>
                <a:latin typeface="Arial"/>
                <a:ea typeface="Arial"/>
              </a:rPr>
              <a:t>Mynediad</a:t>
            </a:r>
            <a:r>
              <a:rPr lang="en-US" sz="1800" b="1" strike="noStrike" spc="-1" dirty="0">
                <a:solidFill>
                  <a:srgbClr val="000000"/>
                </a:solidFill>
                <a:latin typeface="Arial"/>
                <a:ea typeface="Arial"/>
              </a:rPr>
              <a:t> </a:t>
            </a:r>
            <a:r>
              <a:rPr lang="en-US" sz="1800" b="1" strike="noStrike" spc="-1" dirty="0" err="1">
                <a:solidFill>
                  <a:srgbClr val="000000"/>
                </a:solidFill>
                <a:latin typeface="Arial"/>
                <a:ea typeface="Arial"/>
              </a:rPr>
              <a:t>i'r</a:t>
            </a:r>
            <a:r>
              <a:rPr lang="en-US" sz="1800" b="1" strike="noStrike" spc="-1" dirty="0">
                <a:solidFill>
                  <a:srgbClr val="000000"/>
                </a:solidFill>
                <a:latin typeface="Arial"/>
                <a:ea typeface="Arial"/>
              </a:rPr>
              <a:t> </a:t>
            </a:r>
            <a:r>
              <a:rPr lang="en-US" sz="1800" b="1" strike="noStrike" spc="-1" dirty="0" err="1">
                <a:solidFill>
                  <a:srgbClr val="000000"/>
                </a:solidFill>
                <a:latin typeface="Arial"/>
                <a:ea typeface="Arial"/>
              </a:rPr>
              <a:t>Gymuned</a:t>
            </a:r>
            <a:r>
              <a:rPr lang="en-US" sz="1800" b="1" strike="noStrike" spc="-1" dirty="0">
                <a:solidFill>
                  <a:srgbClr val="000000"/>
                </a:solidFill>
                <a:latin typeface="Arial"/>
                <a:ea typeface="Arial"/>
              </a:rPr>
              <a:t>  </a:t>
            </a:r>
            <a:endParaRPr lang="en-US" sz="1800" b="0" strike="noStrike" spc="-1" dirty="0">
              <a:solidFill>
                <a:srgbClr val="000000"/>
              </a:solidFill>
              <a:latin typeface="Arial"/>
            </a:endParaRPr>
          </a:p>
          <a:p>
            <a:pPr>
              <a:lnSpc>
                <a:spcPct val="115000"/>
              </a:lnSpc>
              <a:spcBef>
                <a:spcPts val="1599"/>
              </a:spcBef>
            </a:pPr>
            <a:r>
              <a:rPr lang="en-US" sz="1800" b="1" strike="noStrike" spc="-1" dirty="0">
                <a:solidFill>
                  <a:srgbClr val="000000"/>
                </a:solidFill>
                <a:latin typeface="Arial"/>
                <a:ea typeface="Arial"/>
              </a:rPr>
              <a:t>                                                                           </a:t>
            </a:r>
            <a:endParaRPr lang="en-US" sz="1800" b="0" strike="noStrike" spc="-1" dirty="0">
              <a:solidFill>
                <a:srgbClr val="000000"/>
              </a:solidFill>
              <a:latin typeface="Arial"/>
            </a:endParaRPr>
          </a:p>
          <a:p>
            <a:pPr>
              <a:lnSpc>
                <a:spcPct val="115000"/>
              </a:lnSpc>
              <a:spcBef>
                <a:spcPts val="1599"/>
              </a:spcBef>
              <a:spcAft>
                <a:spcPts val="1599"/>
              </a:spcAft>
            </a:pPr>
            <a:endParaRPr lang="en-US" sz="1800" b="0" strike="noStrike" spc="-1" dirty="0">
              <a:solidFill>
                <a:srgbClr val="000000"/>
              </a:solidFill>
              <a:latin typeface="Arial"/>
            </a:endParaRPr>
          </a:p>
        </p:txBody>
      </p:sp>
      <p:pic>
        <p:nvPicPr>
          <p:cNvPr id="57" name="Google Shape;84;p16"/>
          <p:cNvPicPr/>
          <p:nvPr/>
        </p:nvPicPr>
        <p:blipFill>
          <a:blip r:embed="rId2"/>
          <a:stretch/>
        </p:blipFill>
        <p:spPr>
          <a:xfrm>
            <a:off x="340560" y="1202760"/>
            <a:ext cx="1633680" cy="1225080"/>
          </a:xfrm>
          <a:prstGeom prst="rect">
            <a:avLst/>
          </a:prstGeom>
          <a:ln w="28440">
            <a:solidFill>
              <a:srgbClr val="000000"/>
            </a:solidFill>
            <a:round/>
          </a:ln>
        </p:spPr>
      </p:pic>
      <p:pic>
        <p:nvPicPr>
          <p:cNvPr id="58" name="Google Shape;85;p16"/>
          <p:cNvPicPr/>
          <p:nvPr/>
        </p:nvPicPr>
        <p:blipFill>
          <a:blip r:embed="rId3"/>
          <a:stretch/>
        </p:blipFill>
        <p:spPr>
          <a:xfrm>
            <a:off x="2256840" y="1202760"/>
            <a:ext cx="1633680" cy="1225080"/>
          </a:xfrm>
          <a:prstGeom prst="rect">
            <a:avLst/>
          </a:prstGeom>
          <a:ln w="28440">
            <a:solidFill>
              <a:srgbClr val="000000"/>
            </a:solidFill>
            <a:round/>
          </a:ln>
        </p:spPr>
      </p:pic>
      <p:pic>
        <p:nvPicPr>
          <p:cNvPr id="59" name="Google Shape;86;p16"/>
          <p:cNvPicPr/>
          <p:nvPr/>
        </p:nvPicPr>
        <p:blipFill>
          <a:blip r:embed="rId4"/>
          <a:stretch/>
        </p:blipFill>
        <p:spPr>
          <a:xfrm>
            <a:off x="4880520" y="1202760"/>
            <a:ext cx="1825200" cy="1368720"/>
          </a:xfrm>
          <a:prstGeom prst="rect">
            <a:avLst/>
          </a:prstGeom>
          <a:ln w="28440">
            <a:solidFill>
              <a:srgbClr val="000000"/>
            </a:solidFill>
            <a:round/>
          </a:ln>
        </p:spPr>
      </p:pic>
      <p:pic>
        <p:nvPicPr>
          <p:cNvPr id="60" name="Google Shape;87;p16"/>
          <p:cNvPicPr/>
          <p:nvPr/>
        </p:nvPicPr>
        <p:blipFill>
          <a:blip r:embed="rId5"/>
          <a:stretch/>
        </p:blipFill>
        <p:spPr>
          <a:xfrm>
            <a:off x="2256840" y="2666880"/>
            <a:ext cx="1514160" cy="2018880"/>
          </a:xfrm>
          <a:prstGeom prst="rect">
            <a:avLst/>
          </a:prstGeom>
          <a:ln w="28440">
            <a:solidFill>
              <a:srgbClr val="000000"/>
            </a:solidFill>
            <a:round/>
          </a:ln>
        </p:spPr>
      </p:pic>
      <p:pic>
        <p:nvPicPr>
          <p:cNvPr id="61" name="Google Shape;88;p16"/>
          <p:cNvPicPr/>
          <p:nvPr/>
        </p:nvPicPr>
        <p:blipFill>
          <a:blip r:embed="rId6"/>
          <a:stretch/>
        </p:blipFill>
        <p:spPr>
          <a:xfrm>
            <a:off x="400320" y="2666880"/>
            <a:ext cx="1514160" cy="2018880"/>
          </a:xfrm>
          <a:prstGeom prst="rect">
            <a:avLst/>
          </a:prstGeom>
          <a:ln w="28440">
            <a:solidFill>
              <a:srgbClr val="000000"/>
            </a:solidFill>
            <a:round/>
          </a:ln>
        </p:spPr>
      </p:pic>
      <p:pic>
        <p:nvPicPr>
          <p:cNvPr id="62" name="Google Shape;89;p16"/>
          <p:cNvPicPr/>
          <p:nvPr/>
        </p:nvPicPr>
        <p:blipFill>
          <a:blip r:embed="rId7"/>
          <a:stretch/>
        </p:blipFill>
        <p:spPr>
          <a:xfrm>
            <a:off x="7041960" y="1202760"/>
            <a:ext cx="1514160" cy="2018880"/>
          </a:xfrm>
          <a:prstGeom prst="rect">
            <a:avLst/>
          </a:prstGeom>
          <a:ln w="28440">
            <a:solidFill>
              <a:srgbClr val="000000"/>
            </a:solidFill>
            <a:round/>
          </a:ln>
        </p:spPr>
      </p:pic>
      <p:pic>
        <p:nvPicPr>
          <p:cNvPr id="63" name="Google Shape;90;p16"/>
          <p:cNvPicPr/>
          <p:nvPr/>
        </p:nvPicPr>
        <p:blipFill>
          <a:blip r:embed="rId8"/>
          <a:stretch/>
        </p:blipFill>
        <p:spPr>
          <a:xfrm>
            <a:off x="6886440" y="3363120"/>
            <a:ext cx="1825200" cy="1368720"/>
          </a:xfrm>
          <a:prstGeom prst="rect">
            <a:avLst/>
          </a:prstGeom>
          <a:ln w="28440">
            <a:solidFill>
              <a:srgbClr val="000000"/>
            </a:solidFill>
            <a:round/>
          </a:ln>
        </p:spPr>
      </p:pic>
      <p:pic>
        <p:nvPicPr>
          <p:cNvPr id="64" name="Google Shape;91;p16"/>
          <p:cNvPicPr/>
          <p:nvPr/>
        </p:nvPicPr>
        <p:blipFill>
          <a:blip r:embed="rId9"/>
          <a:stretch/>
        </p:blipFill>
        <p:spPr>
          <a:xfrm>
            <a:off x="4940280" y="2666880"/>
            <a:ext cx="1514160" cy="2018880"/>
          </a:xfrm>
          <a:prstGeom prst="rect">
            <a:avLst/>
          </a:prstGeom>
          <a:ln w="28440">
            <a:solidFill>
              <a:srgbClr val="000000"/>
            </a:solidFill>
            <a:rou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body" idx="1"/>
          </p:nvPr>
        </p:nvSpPr>
        <p:spPr>
          <a:xfrm>
            <a:off x="108000" y="241350"/>
            <a:ext cx="8928000" cy="466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t>     </a:t>
            </a:r>
            <a:r>
              <a:rPr lang="en-GB" b="1">
                <a:solidFill>
                  <a:srgbClr val="000000"/>
                </a:solidFill>
              </a:rPr>
              <a:t>Work Skills / Employment                                  Accessing the Community </a:t>
            </a:r>
            <a:endParaRPr b="1">
              <a:solidFill>
                <a:srgbClr val="000000"/>
              </a:solidFill>
            </a:endParaRPr>
          </a:p>
          <a:p>
            <a:pPr marL="0" lvl="0" indent="0" algn="l" rtl="0">
              <a:spcBef>
                <a:spcPts val="1600"/>
              </a:spcBef>
              <a:spcAft>
                <a:spcPts val="0"/>
              </a:spcAft>
              <a:buClr>
                <a:schemeClr val="dk1"/>
              </a:buClr>
              <a:buSzPts val="1100"/>
              <a:buFont typeface="Arial"/>
              <a:buNone/>
            </a:pPr>
            <a:r>
              <a:rPr lang="en-GB" b="1">
                <a:solidFill>
                  <a:srgbClr val="000000"/>
                </a:solidFill>
              </a:rPr>
              <a:t>                                                                            </a:t>
            </a:r>
            <a:endParaRPr>
              <a:solidFill>
                <a:srgbClr val="000000"/>
              </a:solidFill>
            </a:endParaRPr>
          </a:p>
          <a:p>
            <a:pPr marL="0" lvl="0" indent="0" algn="l" rtl="0">
              <a:spcBef>
                <a:spcPts val="1600"/>
              </a:spcBef>
              <a:spcAft>
                <a:spcPts val="1600"/>
              </a:spcAft>
              <a:buNone/>
            </a:pPr>
            <a:endParaRPr b="1"/>
          </a:p>
        </p:txBody>
      </p:sp>
      <p:pic>
        <p:nvPicPr>
          <p:cNvPr id="84" name="Google Shape;84;p16"/>
          <p:cNvPicPr preferRelativeResize="0"/>
          <p:nvPr/>
        </p:nvPicPr>
        <p:blipFill>
          <a:blip r:embed="rId3">
            <a:alphaModFix/>
          </a:blip>
          <a:stretch>
            <a:fillRect/>
          </a:stretch>
        </p:blipFill>
        <p:spPr>
          <a:xfrm>
            <a:off x="340500" y="1202651"/>
            <a:ext cx="1634048" cy="1225551"/>
          </a:xfrm>
          <a:prstGeom prst="rect">
            <a:avLst/>
          </a:prstGeom>
          <a:noFill/>
          <a:ln w="28575" cap="flat" cmpd="sng">
            <a:solidFill>
              <a:srgbClr val="000000"/>
            </a:solidFill>
            <a:prstDash val="solid"/>
            <a:round/>
            <a:headEnd type="none" w="sm" len="sm"/>
            <a:tailEnd type="none" w="sm" len="sm"/>
          </a:ln>
        </p:spPr>
      </p:pic>
      <p:pic>
        <p:nvPicPr>
          <p:cNvPr id="85" name="Google Shape;85;p16"/>
          <p:cNvPicPr preferRelativeResize="0"/>
          <p:nvPr/>
        </p:nvPicPr>
        <p:blipFill>
          <a:blip r:embed="rId4">
            <a:alphaModFix/>
          </a:blip>
          <a:stretch>
            <a:fillRect/>
          </a:stretch>
        </p:blipFill>
        <p:spPr>
          <a:xfrm>
            <a:off x="2256760" y="1202650"/>
            <a:ext cx="1634089" cy="1225551"/>
          </a:xfrm>
          <a:prstGeom prst="rect">
            <a:avLst/>
          </a:prstGeom>
          <a:noFill/>
          <a:ln w="28575" cap="flat" cmpd="sng">
            <a:solidFill>
              <a:srgbClr val="000000"/>
            </a:solidFill>
            <a:prstDash val="solid"/>
            <a:round/>
            <a:headEnd type="none" w="sm" len="sm"/>
            <a:tailEnd type="none" w="sm" len="sm"/>
          </a:ln>
        </p:spPr>
      </p:pic>
      <p:pic>
        <p:nvPicPr>
          <p:cNvPr id="86" name="Google Shape;86;p16"/>
          <p:cNvPicPr preferRelativeResize="0"/>
          <p:nvPr/>
        </p:nvPicPr>
        <p:blipFill>
          <a:blip r:embed="rId5">
            <a:alphaModFix/>
          </a:blip>
          <a:stretch>
            <a:fillRect/>
          </a:stretch>
        </p:blipFill>
        <p:spPr>
          <a:xfrm>
            <a:off x="4880373" y="1202623"/>
            <a:ext cx="1825492" cy="1369127"/>
          </a:xfrm>
          <a:prstGeom prst="rect">
            <a:avLst/>
          </a:prstGeom>
          <a:noFill/>
          <a:ln w="28575" cap="flat" cmpd="sng">
            <a:solidFill>
              <a:srgbClr val="000000"/>
            </a:solidFill>
            <a:prstDash val="solid"/>
            <a:round/>
            <a:headEnd type="none" w="sm" len="sm"/>
            <a:tailEnd type="none" w="sm" len="sm"/>
          </a:ln>
        </p:spPr>
      </p:pic>
      <p:pic>
        <p:nvPicPr>
          <p:cNvPr id="87" name="Google Shape;87;p16"/>
          <p:cNvPicPr preferRelativeResize="0"/>
          <p:nvPr/>
        </p:nvPicPr>
        <p:blipFill>
          <a:blip r:embed="rId6">
            <a:alphaModFix/>
          </a:blip>
          <a:stretch>
            <a:fillRect/>
          </a:stretch>
        </p:blipFill>
        <p:spPr>
          <a:xfrm>
            <a:off x="2256761" y="2667050"/>
            <a:ext cx="1514477" cy="2019292"/>
          </a:xfrm>
          <a:prstGeom prst="rect">
            <a:avLst/>
          </a:prstGeom>
          <a:noFill/>
          <a:ln w="28575" cap="flat" cmpd="sng">
            <a:solidFill>
              <a:srgbClr val="000000"/>
            </a:solidFill>
            <a:prstDash val="solid"/>
            <a:round/>
            <a:headEnd type="none" w="sm" len="sm"/>
            <a:tailEnd type="none" w="sm" len="sm"/>
          </a:ln>
        </p:spPr>
      </p:pic>
      <p:pic>
        <p:nvPicPr>
          <p:cNvPr id="88" name="Google Shape;88;p16"/>
          <p:cNvPicPr preferRelativeResize="0"/>
          <p:nvPr/>
        </p:nvPicPr>
        <p:blipFill>
          <a:blip r:embed="rId7">
            <a:alphaModFix/>
          </a:blip>
          <a:stretch>
            <a:fillRect/>
          </a:stretch>
        </p:blipFill>
        <p:spPr>
          <a:xfrm>
            <a:off x="400286" y="2667050"/>
            <a:ext cx="1514475" cy="2019300"/>
          </a:xfrm>
          <a:prstGeom prst="rect">
            <a:avLst/>
          </a:prstGeom>
          <a:noFill/>
          <a:ln w="28575" cap="flat" cmpd="sng">
            <a:solidFill>
              <a:srgbClr val="000000"/>
            </a:solidFill>
            <a:prstDash val="solid"/>
            <a:round/>
            <a:headEnd type="none" w="sm" len="sm"/>
            <a:tailEnd type="none" w="sm" len="sm"/>
          </a:ln>
        </p:spPr>
      </p:pic>
      <p:pic>
        <p:nvPicPr>
          <p:cNvPr id="89" name="Google Shape;89;p16"/>
          <p:cNvPicPr preferRelativeResize="0"/>
          <p:nvPr/>
        </p:nvPicPr>
        <p:blipFill>
          <a:blip r:embed="rId8">
            <a:alphaModFix/>
          </a:blip>
          <a:stretch>
            <a:fillRect/>
          </a:stretch>
        </p:blipFill>
        <p:spPr>
          <a:xfrm>
            <a:off x="7042088" y="1202629"/>
            <a:ext cx="1514500" cy="2019287"/>
          </a:xfrm>
          <a:prstGeom prst="rect">
            <a:avLst/>
          </a:prstGeom>
          <a:noFill/>
          <a:ln w="28575" cap="flat" cmpd="sng">
            <a:solidFill>
              <a:srgbClr val="000000"/>
            </a:solidFill>
            <a:prstDash val="solid"/>
            <a:round/>
            <a:headEnd type="none" w="sm" len="sm"/>
            <a:tailEnd type="none" w="sm" len="sm"/>
          </a:ln>
        </p:spPr>
      </p:pic>
      <p:pic>
        <p:nvPicPr>
          <p:cNvPr id="90" name="Google Shape;90;p16"/>
          <p:cNvPicPr preferRelativeResize="0"/>
          <p:nvPr/>
        </p:nvPicPr>
        <p:blipFill>
          <a:blip r:embed="rId9">
            <a:alphaModFix/>
          </a:blip>
          <a:stretch>
            <a:fillRect/>
          </a:stretch>
        </p:blipFill>
        <p:spPr>
          <a:xfrm>
            <a:off x="6886587" y="3362950"/>
            <a:ext cx="1825500" cy="1369129"/>
          </a:xfrm>
          <a:prstGeom prst="rect">
            <a:avLst/>
          </a:prstGeom>
          <a:noFill/>
          <a:ln w="28575" cap="flat" cmpd="sng">
            <a:solidFill>
              <a:srgbClr val="000000"/>
            </a:solidFill>
            <a:prstDash val="solid"/>
            <a:round/>
            <a:headEnd type="none" w="sm" len="sm"/>
            <a:tailEnd type="none" w="sm" len="sm"/>
          </a:ln>
        </p:spPr>
      </p:pic>
      <p:pic>
        <p:nvPicPr>
          <p:cNvPr id="91" name="Google Shape;91;p16"/>
          <p:cNvPicPr preferRelativeResize="0"/>
          <p:nvPr/>
        </p:nvPicPr>
        <p:blipFill>
          <a:blip r:embed="rId10">
            <a:alphaModFix/>
          </a:blip>
          <a:stretch>
            <a:fillRect/>
          </a:stretch>
        </p:blipFill>
        <p:spPr>
          <a:xfrm>
            <a:off x="4940204" y="2667012"/>
            <a:ext cx="1514475" cy="2019368"/>
          </a:xfrm>
          <a:prstGeom prst="rect">
            <a:avLst/>
          </a:prstGeom>
          <a:noFill/>
          <a:ln w="28575" cap="flat" cmpd="sng">
            <a:solidFill>
              <a:srgbClr val="000000"/>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Shape 1"/>
          <p:cNvSpPr txBox="1"/>
          <p:nvPr/>
        </p:nvSpPr>
        <p:spPr>
          <a:xfrm>
            <a:off x="311760" y="444960"/>
            <a:ext cx="8520120" cy="572400"/>
          </a:xfrm>
          <a:prstGeom prst="rect">
            <a:avLst/>
          </a:prstGeom>
          <a:noFill/>
          <a:ln>
            <a:noFill/>
          </a:ln>
        </p:spPr>
        <p:txBody>
          <a:bodyPr tIns="91440" bIns="91440"/>
          <a:lstStyle/>
          <a:p>
            <a:pPr>
              <a:lnSpc>
                <a:spcPct val="100000"/>
              </a:lnSpc>
            </a:pPr>
            <a:r>
              <a:rPr lang="en-US" sz="2800" b="0" strike="noStrike" spc="-1">
                <a:solidFill>
                  <a:srgbClr val="000000"/>
                </a:solidFill>
                <a:latin typeface="Arial"/>
                <a:ea typeface="Arial"/>
              </a:rPr>
              <a:t>Llythrennedd, Rhifedd a Llythrennedd Digidol</a:t>
            </a:r>
            <a:endParaRPr lang="en-US" sz="2800" b="0" strike="noStrike" spc="-1">
              <a:solidFill>
                <a:srgbClr val="000000"/>
              </a:solidFill>
              <a:latin typeface="Arial"/>
            </a:endParaRPr>
          </a:p>
        </p:txBody>
      </p:sp>
      <p:sp>
        <p:nvSpPr>
          <p:cNvPr id="66" name="TextShape 2"/>
          <p:cNvSpPr txBox="1"/>
          <p:nvPr/>
        </p:nvSpPr>
        <p:spPr>
          <a:xfrm>
            <a:off x="311760" y="1152360"/>
            <a:ext cx="8520120" cy="3416040"/>
          </a:xfrm>
          <a:prstGeom prst="rect">
            <a:avLst/>
          </a:prstGeom>
          <a:noFill/>
          <a:ln>
            <a:noFill/>
          </a:ln>
        </p:spPr>
        <p:txBody>
          <a:bodyPr tIns="91440" bIns="91440"/>
          <a:lstStyle/>
          <a:p>
            <a:pPr>
              <a:lnSpc>
                <a:spcPct val="115000"/>
              </a:lnSpc>
            </a:pPr>
            <a:r>
              <a:rPr lang="en-US" sz="1800" b="0" strike="noStrike" spc="-1">
                <a:solidFill>
                  <a:srgbClr val="595959"/>
                </a:solidFill>
                <a:latin typeface="Arial"/>
                <a:ea typeface="Arial"/>
              </a:rPr>
              <a:t>Sesiynau Adeiladu Sgiliau:</a:t>
            </a:r>
            <a:endParaRPr lang="en-US" sz="1800" b="0" strike="noStrike" spc="-1">
              <a:solidFill>
                <a:srgbClr val="000000"/>
              </a:solidFill>
              <a:latin typeface="Arial"/>
            </a:endParaRPr>
          </a:p>
          <a:p>
            <a:pPr marL="457200" indent="-342720">
              <a:lnSpc>
                <a:spcPct val="115000"/>
              </a:lnSpc>
              <a:spcBef>
                <a:spcPts val="1599"/>
              </a:spcBef>
              <a:buClr>
                <a:srgbClr val="595959"/>
              </a:buClr>
              <a:buFont typeface="Arial"/>
              <a:buChar char="●"/>
            </a:pPr>
            <a:r>
              <a:rPr lang="en-US" sz="1800" b="0" strike="noStrike" spc="-1">
                <a:solidFill>
                  <a:srgbClr val="595959"/>
                </a:solidFill>
                <a:latin typeface="Arial"/>
                <a:ea typeface="Arial"/>
              </a:rPr>
              <a:t>rhoi sgiliau llythrennedd, rhifedd a llythrennedd digidol i ddysgwyr. </a:t>
            </a:r>
            <a:endParaRPr lang="en-US" sz="1800" b="0" strike="noStrike" spc="-1">
              <a:solidFill>
                <a:srgbClr val="000000"/>
              </a:solidFill>
              <a:latin typeface="Arial"/>
            </a:endParaRPr>
          </a:p>
          <a:p>
            <a:pPr marL="457200" indent="-342720">
              <a:lnSpc>
                <a:spcPct val="115000"/>
              </a:lnSpc>
              <a:buClr>
                <a:srgbClr val="595959"/>
              </a:buClr>
              <a:buFont typeface="Arial"/>
              <a:buChar char="●"/>
            </a:pPr>
            <a:r>
              <a:rPr lang="en-US" sz="1800" b="0" strike="noStrike" spc="-1">
                <a:solidFill>
                  <a:srgbClr val="595959"/>
                </a:solidFill>
                <a:latin typeface="Arial"/>
                <a:ea typeface="Arial"/>
              </a:rPr>
              <a:t>yn cael eu hamserlennu; mae sgiliau llythrennedd, rhifedd a llythrennedd digidol hefyd wedi’u hymgorffori ledled y rhaglen.</a:t>
            </a:r>
            <a:endParaRPr lang="en-US" sz="1800" b="0" strike="noStrike" spc="-1">
              <a:solidFill>
                <a:srgbClr val="000000"/>
              </a:solidFill>
              <a:latin typeface="Arial"/>
            </a:endParaRPr>
          </a:p>
          <a:p>
            <a:pPr marL="457200" indent="-342720">
              <a:lnSpc>
                <a:spcPct val="115000"/>
              </a:lnSpc>
              <a:buClr>
                <a:srgbClr val="595959"/>
              </a:buClr>
              <a:buFont typeface="Arial"/>
              <a:buChar char="●"/>
            </a:pPr>
            <a:r>
              <a:rPr lang="en-US" sz="1800" b="0" strike="noStrike" spc="-1">
                <a:solidFill>
                  <a:srgbClr val="595959"/>
                </a:solidFill>
                <a:latin typeface="Arial"/>
                <a:ea typeface="Arial"/>
              </a:rPr>
              <a:t>yn cael eu teilwra, a’u cyflwyno i fodloni anghenion y dysgwr, a chefnogi dilyniant.</a:t>
            </a:r>
            <a:endParaRPr lang="en-US" sz="1800" b="0" strike="noStrike" spc="-1">
              <a:solidFill>
                <a:srgbClr val="000000"/>
              </a:solidFill>
              <a:latin typeface="Arial"/>
            </a:endParaRPr>
          </a:p>
          <a:p>
            <a:pPr>
              <a:lnSpc>
                <a:spcPct val="115000"/>
              </a:lnSpc>
              <a:spcBef>
                <a:spcPts val="1599"/>
              </a:spcBef>
              <a:spcAft>
                <a:spcPts val="1599"/>
              </a:spcAft>
            </a:pPr>
            <a:r>
              <a:rPr lang="en-US" sz="1800" b="0" strike="noStrike" spc="-1">
                <a:solidFill>
                  <a:srgbClr val="595959"/>
                </a:solidFill>
                <a:latin typeface="Arial"/>
                <a:ea typeface="Arial"/>
              </a:rPr>
              <a:t>Gall rhai dysgwyr ennill cymwysterau Sgiliau Hanfodol, yn dibynnu ar gynnydd a chyflawniad.</a:t>
            </a:r>
            <a:endParaRPr lang="en-US" sz="1800" b="0" strike="noStrike" spc="-1">
              <a:solidFill>
                <a:srgbClr val="000000"/>
              </a:solidFill>
              <a:latin typeface="Aria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954</Words>
  <Application>Microsoft Office PowerPoint</Application>
  <PresentationFormat>On-screen Show (16:9)</PresentationFormat>
  <Paragraphs>60</Paragraphs>
  <Slides>12</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Nunito</vt:lpstr>
      <vt:lpstr>Arial</vt:lpstr>
      <vt:lpstr>StarSymbol</vt:lpstr>
      <vt:lpstr>Arial Narrow</vt:lpstr>
      <vt:lpstr>Simple Light</vt:lpstr>
      <vt:lpstr>PowerPoint Presentation</vt:lpstr>
      <vt:lpstr>What is Non Accredited Learning (NAL)?</vt:lpstr>
      <vt:lpstr>PowerPoint Presentation</vt:lpstr>
      <vt:lpstr>RARPA (Recognising and Recording Progress and Achievement) </vt:lpstr>
      <vt:lpstr>PowerPoint Presentation</vt:lpstr>
      <vt:lpstr>The Four Pillars of ILS</vt:lpstr>
      <vt:lpstr>PowerPoint Presentation</vt:lpstr>
      <vt:lpstr>PowerPoint Presentation</vt:lpstr>
      <vt:lpstr>PowerPoint Presentation</vt:lpstr>
      <vt:lpstr>Literacy, Numeracy, and Digital Literacy</vt:lpstr>
      <vt:lpstr>PowerPoint Presentation</vt:lpstr>
      <vt:lpstr>Two way communication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Sian Backhouse</cp:lastModifiedBy>
  <cp:revision>1</cp:revision>
  <dcterms:modified xsi:type="dcterms:W3CDTF">2023-03-08T09:00:56Z</dcterms:modified>
</cp:coreProperties>
</file>